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1" r:id="rId1"/>
    <p:sldMasterId id="2147483853" r:id="rId2"/>
  </p:sldMasterIdLst>
  <p:notesMasterIdLst>
    <p:notesMasterId r:id="rId67"/>
  </p:notesMasterIdLst>
  <p:sldIdLst>
    <p:sldId id="566" r:id="rId3"/>
    <p:sldId id="487" r:id="rId4"/>
    <p:sldId id="486" r:id="rId5"/>
    <p:sldId id="488" r:id="rId6"/>
    <p:sldId id="494" r:id="rId7"/>
    <p:sldId id="499" r:id="rId8"/>
    <p:sldId id="492" r:id="rId9"/>
    <p:sldId id="500" r:id="rId10"/>
    <p:sldId id="501" r:id="rId11"/>
    <p:sldId id="496" r:id="rId12"/>
    <p:sldId id="497" r:id="rId13"/>
    <p:sldId id="520" r:id="rId14"/>
    <p:sldId id="498" r:id="rId15"/>
    <p:sldId id="523" r:id="rId16"/>
    <p:sldId id="577" r:id="rId17"/>
    <p:sldId id="584" r:id="rId18"/>
    <p:sldId id="578" r:id="rId19"/>
    <p:sldId id="585" r:id="rId20"/>
    <p:sldId id="489" r:id="rId21"/>
    <p:sldId id="491" r:id="rId22"/>
    <p:sldId id="505" r:id="rId23"/>
    <p:sldId id="575" r:id="rId24"/>
    <p:sldId id="576" r:id="rId25"/>
    <p:sldId id="587" r:id="rId26"/>
    <p:sldId id="589" r:id="rId27"/>
    <p:sldId id="590" r:id="rId28"/>
    <p:sldId id="580" r:id="rId29"/>
    <p:sldId id="525" r:id="rId30"/>
    <p:sldId id="579" r:id="rId31"/>
    <p:sldId id="588" r:id="rId32"/>
    <p:sldId id="591" r:id="rId33"/>
    <p:sldId id="534" r:id="rId34"/>
    <p:sldId id="530" r:id="rId35"/>
    <p:sldId id="535" r:id="rId36"/>
    <p:sldId id="531" r:id="rId37"/>
    <p:sldId id="539" r:id="rId38"/>
    <p:sldId id="592" r:id="rId39"/>
    <p:sldId id="593" r:id="rId40"/>
    <p:sldId id="540" r:id="rId41"/>
    <p:sldId id="542" r:id="rId42"/>
    <p:sldId id="544" r:id="rId43"/>
    <p:sldId id="545" r:id="rId44"/>
    <p:sldId id="546" r:id="rId45"/>
    <p:sldId id="594" r:id="rId46"/>
    <p:sldId id="595" r:id="rId47"/>
    <p:sldId id="598" r:id="rId48"/>
    <p:sldId id="301" r:id="rId49"/>
    <p:sldId id="599" r:id="rId50"/>
    <p:sldId id="304" r:id="rId51"/>
    <p:sldId id="305" r:id="rId52"/>
    <p:sldId id="306" r:id="rId53"/>
    <p:sldId id="307" r:id="rId54"/>
    <p:sldId id="596" r:id="rId55"/>
    <p:sldId id="567" r:id="rId56"/>
    <p:sldId id="583" r:id="rId57"/>
    <p:sldId id="581" r:id="rId58"/>
    <p:sldId id="597" r:id="rId59"/>
    <p:sldId id="329" r:id="rId60"/>
    <p:sldId id="328" r:id="rId61"/>
    <p:sldId id="331" r:id="rId62"/>
    <p:sldId id="333" r:id="rId63"/>
    <p:sldId id="572" r:id="rId64"/>
    <p:sldId id="484" r:id="rId65"/>
    <p:sldId id="600"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9"/>
    <p:restoredTop sz="82253" autoAdjust="0"/>
  </p:normalViewPr>
  <p:slideViewPr>
    <p:cSldViewPr snapToGrid="0" snapToObjects="1">
      <p:cViewPr varScale="1">
        <p:scale>
          <a:sx n="91" d="100"/>
          <a:sy n="91" d="100"/>
        </p:scale>
        <p:origin x="283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2B08BB-6827-D848-989A-24ED29BC3585}" type="datetimeFigureOut">
              <a:rPr lang="en-US" smtClean="0"/>
              <a:t>6/22/18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774688-A738-D145-9B8F-634BB70FF6A1}" type="slidenum">
              <a:rPr lang="en-US" smtClean="0"/>
              <a:t>‹#›</a:t>
            </a:fld>
            <a:endParaRPr lang="en-US"/>
          </a:p>
        </p:txBody>
      </p:sp>
    </p:spTree>
    <p:extLst>
      <p:ext uri="{BB962C8B-B14F-4D97-AF65-F5344CB8AC3E}">
        <p14:creationId xmlns:p14="http://schemas.microsoft.com/office/powerpoint/2010/main" val="3516547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D664DA-F5C0-CA40-B9AA-1D34AE7D5550}" type="slidenum">
              <a:rPr lang="en-US" smtClean="0"/>
              <a:t>4</a:t>
            </a:fld>
            <a:endParaRPr lang="en-US"/>
          </a:p>
        </p:txBody>
      </p:sp>
    </p:spTree>
    <p:extLst>
      <p:ext uri="{BB962C8B-B14F-4D97-AF65-F5344CB8AC3E}">
        <p14:creationId xmlns:p14="http://schemas.microsoft.com/office/powerpoint/2010/main" val="262168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Ok, so we’ve discovered genetic variants</a:t>
            </a:r>
            <a:r>
              <a:rPr lang="en-US" baseline="0" dirty="0"/>
              <a:t> influencing brain structure, we have some new leads into interesting biology of the brain, but what does this say about disease?  Well if the same genetic variants that change brain structure also create risk for disease, we have a pretty good clue that brain structure changes are involved in the disease mechanism.  If genetic variants affecting brain structure have a higher effect size on brain structure than they do on the disease itself, we can study them more efficiently.  This is a condensed version of what an </a:t>
            </a:r>
            <a:r>
              <a:rPr lang="en-US" baseline="0" dirty="0" err="1"/>
              <a:t>endophenotype</a:t>
            </a:r>
            <a:r>
              <a:rPr lang="en-US" baseline="0" dirty="0"/>
              <a:t> is.</a:t>
            </a:r>
            <a:endParaRPr lang="en-US" dirty="0"/>
          </a:p>
        </p:txBody>
      </p:sp>
      <p:sp>
        <p:nvSpPr>
          <p:cNvPr id="4" name="Slide Number Placeholder 3"/>
          <p:cNvSpPr>
            <a:spLocks noGrp="1"/>
          </p:cNvSpPr>
          <p:nvPr>
            <p:ph type="sldNum" sz="quarter" idx="10"/>
          </p:nvPr>
        </p:nvSpPr>
        <p:spPr/>
        <p:txBody>
          <a:bodyPr/>
          <a:lstStyle/>
          <a:p>
            <a:fld id="{CF15A71B-E305-4244-9E38-F6A42FBED278}" type="slidenum">
              <a:rPr lang="en-US" smtClean="0"/>
              <a:t>47</a:t>
            </a:fld>
            <a:endParaRPr lang="en-US"/>
          </a:p>
        </p:txBody>
      </p:sp>
    </p:spTree>
    <p:extLst>
      <p:ext uri="{BB962C8B-B14F-4D97-AF65-F5344CB8AC3E}">
        <p14:creationId xmlns:p14="http://schemas.microsoft.com/office/powerpoint/2010/main" val="1634843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well neuroimaging phenotypes meet this criteria.</a:t>
            </a:r>
          </a:p>
        </p:txBody>
      </p:sp>
      <p:sp>
        <p:nvSpPr>
          <p:cNvPr id="4" name="Slide Number Placeholder 3"/>
          <p:cNvSpPr>
            <a:spLocks noGrp="1"/>
          </p:cNvSpPr>
          <p:nvPr>
            <p:ph type="sldNum" sz="quarter" idx="10"/>
          </p:nvPr>
        </p:nvSpPr>
        <p:spPr/>
        <p:txBody>
          <a:bodyPr/>
          <a:lstStyle/>
          <a:p>
            <a:fld id="{CF15A71B-E305-4244-9E38-F6A42FBED278}" type="slidenum">
              <a:rPr lang="en-US" smtClean="0"/>
              <a:t>49</a:t>
            </a:fld>
            <a:endParaRPr lang="en-US"/>
          </a:p>
        </p:txBody>
      </p:sp>
    </p:spTree>
    <p:extLst>
      <p:ext uri="{BB962C8B-B14F-4D97-AF65-F5344CB8AC3E}">
        <p14:creationId xmlns:p14="http://schemas.microsoft.com/office/powerpoint/2010/main" val="1626403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74688-A738-D145-9B8F-634BB70FF6A1}" type="slidenum">
              <a:rPr lang="en-US" smtClean="0"/>
              <a:t>54</a:t>
            </a:fld>
            <a:endParaRPr lang="en-US"/>
          </a:p>
        </p:txBody>
      </p:sp>
    </p:spTree>
    <p:extLst>
      <p:ext uri="{BB962C8B-B14F-4D97-AF65-F5344CB8AC3E}">
        <p14:creationId xmlns:p14="http://schemas.microsoft.com/office/powerpoint/2010/main" val="258259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Structural variant. Structural variant is the umbrella term to encompass a group of genomic alterations involving segments of DNA typically</a:t>
            </a:r>
          </a:p>
          <a:p>
            <a:r>
              <a:rPr lang="en-US" dirty="0"/>
              <a:t>larger than 1 kb, and which can be microscopic or submicroscopic1. We use the term as a neutral descriptor with nothing implied about</a:t>
            </a:r>
          </a:p>
          <a:p>
            <a:r>
              <a:rPr lang="en-US" dirty="0"/>
              <a:t>frequency, association with disease or phenotype, or lack thereof. This definition of size, though perhaps somewhat arbitrary, was undertaken to</a:t>
            </a:r>
          </a:p>
          <a:p>
            <a:r>
              <a:rPr lang="en-US" dirty="0"/>
              <a:t>accommodate this significant class of variation that spans the gap between small variants (such as variable number of tandem repeats (VNTRs))</a:t>
            </a:r>
          </a:p>
          <a:p>
            <a:r>
              <a:rPr lang="en-US" dirty="0"/>
              <a:t>detected with molecular genetic assays and those recognized microscopically on karyotypes. The structural variation may be quantitative (copy</a:t>
            </a:r>
          </a:p>
          <a:p>
            <a:r>
              <a:rPr lang="en-US" dirty="0"/>
              <a:t>number variants comprising deletions, insertions and duplications) and/or positional (translocations) or </a:t>
            </a:r>
            <a:r>
              <a:rPr lang="en-US" dirty="0" err="1"/>
              <a:t>orientational</a:t>
            </a:r>
            <a:r>
              <a:rPr lang="en-US" dirty="0"/>
              <a:t> (inversions).</a:t>
            </a:r>
          </a:p>
          <a:p>
            <a:endParaRPr lang="en-US" dirty="0"/>
          </a:p>
          <a:p>
            <a:r>
              <a:rPr lang="en-US" dirty="0"/>
              <a:t>Copy number variation/variant (CNV). We use these terms to refer to a DNA segment of at least 1 kb in size, for which copy number</a:t>
            </a:r>
          </a:p>
          <a:p>
            <a:r>
              <a:rPr lang="en-US" dirty="0"/>
              <a:t>differences have been observed in the comparison of two or more genomes. Without further annotation, CNV carries no implication of relative</a:t>
            </a:r>
          </a:p>
          <a:p>
            <a:r>
              <a:rPr lang="en-US" dirty="0"/>
              <a:t>frequency or phenotypic effect. These quantitative variants can be genomic copy number gains (insertions or duplications) or losses (deletions</a:t>
            </a:r>
          </a:p>
          <a:p>
            <a:r>
              <a:rPr lang="en-US" dirty="0"/>
              <a:t>or null genotypes) relative to a designated reference genome sequence. A copy number polymorphism (CNP) is a CNV that occurs in more than</a:t>
            </a:r>
          </a:p>
          <a:p>
            <a:r>
              <a:rPr lang="en-US" dirty="0"/>
              <a:t>1% of the population.</a:t>
            </a:r>
          </a:p>
          <a:p>
            <a:endParaRPr lang="en-US" dirty="0"/>
          </a:p>
          <a:p>
            <a:r>
              <a:rPr lang="en-US" dirty="0"/>
              <a:t>CNV locus or CNV region (CNVR). Merging of independently ascertained, but overlapping, genomic segments creates the representation of</a:t>
            </a:r>
          </a:p>
          <a:p>
            <a:r>
              <a:rPr lang="en-US" dirty="0"/>
              <a:t>a CNV locus (that is, a segment at a fixed chromosomal position); the accumulation of data gradually will reveal the true underlying structure</a:t>
            </a:r>
          </a:p>
          <a:p>
            <a:r>
              <a:rPr lang="en-US" dirty="0"/>
              <a:t>of the variant segment. In some cases, this will be a discrete cassette of DNA; in others, it will be a multiplex arrangement of variant units in</a:t>
            </a:r>
          </a:p>
          <a:p>
            <a:r>
              <a:rPr lang="en-US" dirty="0"/>
              <a:t>close proximity, forming a CNV region11. A given variable segment can be detected with multiple clones in a single array or by different arrays</a:t>
            </a:r>
          </a:p>
          <a:p>
            <a:r>
              <a:rPr lang="en-US" dirty="0"/>
              <a:t>in different studies, and its borders gradually fine-tuned with targeted assays. By their very nature, these segments may have different forms</a:t>
            </a:r>
          </a:p>
          <a:p>
            <a:r>
              <a:rPr lang="en-US" dirty="0"/>
              <a:t>among the individuals used for their discovery.</a:t>
            </a:r>
          </a:p>
          <a:p>
            <a:endParaRPr lang="en-US" dirty="0"/>
          </a:p>
          <a:p>
            <a:r>
              <a:rPr lang="en-US" dirty="0"/>
              <a:t>Insertion/deletion (‘</a:t>
            </a:r>
            <a:r>
              <a:rPr lang="en-US" dirty="0" err="1"/>
              <a:t>indel</a:t>
            </a:r>
            <a:r>
              <a:rPr lang="en-US" dirty="0"/>
              <a:t>’). </a:t>
            </a:r>
            <a:r>
              <a:rPr lang="en-US" dirty="0" err="1"/>
              <a:t>Indel</a:t>
            </a:r>
            <a:r>
              <a:rPr lang="en-US" dirty="0"/>
              <a:t> is a collective abbreviation to describe relative gain or loss of a segment of one or more nucleotides in a</a:t>
            </a:r>
          </a:p>
          <a:p>
            <a:r>
              <a:rPr lang="en-US" dirty="0"/>
              <a:t>genomic sequence. It allows the designation of a difference between genomes in situations where the direction of sequence change cannot be</a:t>
            </a:r>
          </a:p>
          <a:p>
            <a:r>
              <a:rPr lang="en-US" dirty="0"/>
              <a:t>inferred: for example, when a reference or ancestral sequence has not been defined. It has typically been used to denote relatively small-scale</a:t>
            </a:r>
          </a:p>
          <a:p>
            <a:r>
              <a:rPr lang="en-US" dirty="0"/>
              <a:t>variants (particularly those smaller than 1 kb); however, we do not propose any size restriction for its use.</a:t>
            </a:r>
          </a:p>
          <a:p>
            <a:endParaRPr lang="en-US" dirty="0"/>
          </a:p>
          <a:p>
            <a:r>
              <a:rPr lang="en-US" dirty="0"/>
              <a:t>Segmental duplication (also called low-copy repeat (LCR) or </a:t>
            </a:r>
            <a:r>
              <a:rPr lang="en-US" dirty="0" err="1"/>
              <a:t>duplicon</a:t>
            </a:r>
            <a:r>
              <a:rPr lang="en-US" dirty="0"/>
              <a:t>). A segment of DNA &gt;1 kb in size that occurs in two or more copies per</a:t>
            </a:r>
          </a:p>
          <a:p>
            <a:r>
              <a:rPr lang="en-US" dirty="0"/>
              <a:t>haploid genome, with the different copies sharing &gt;90% sequence identity44,64,65. These segments can also be CNVs. The duplicated blocks</a:t>
            </a:r>
          </a:p>
          <a:p>
            <a:r>
              <a:rPr lang="en-US" dirty="0"/>
              <a:t>predispose to </a:t>
            </a:r>
            <a:r>
              <a:rPr lang="en-US" dirty="0" err="1"/>
              <a:t>nonallelic</a:t>
            </a:r>
            <a:r>
              <a:rPr lang="en-US" dirty="0"/>
              <a:t> homologous recombination.</a:t>
            </a:r>
          </a:p>
          <a:p>
            <a:endParaRPr lang="en-US" dirty="0"/>
          </a:p>
          <a:p>
            <a:r>
              <a:rPr lang="en-US" dirty="0"/>
              <a:t>Aneuploidy, </a:t>
            </a:r>
            <a:r>
              <a:rPr lang="en-US" dirty="0" err="1"/>
              <a:t>aneusomy</a:t>
            </a:r>
            <a:r>
              <a:rPr lang="en-US" dirty="0"/>
              <a:t> and </a:t>
            </a:r>
            <a:r>
              <a:rPr lang="en-US" dirty="0" err="1"/>
              <a:t>heteromorphism</a:t>
            </a:r>
            <a:r>
              <a:rPr lang="en-US" dirty="0"/>
              <a:t>. These terms have origins in classical </a:t>
            </a:r>
            <a:r>
              <a:rPr lang="en-US" dirty="0" err="1"/>
              <a:t>cytogenetics</a:t>
            </a:r>
            <a:r>
              <a:rPr lang="en-US" dirty="0"/>
              <a:t> and describe structural variants at the largest</a:t>
            </a:r>
          </a:p>
          <a:p>
            <a:r>
              <a:rPr lang="en-US" dirty="0"/>
              <a:t>end of the scale. Aneuploidy Aneuploidy is the state of having an abnormal number of chromosomes. </a:t>
            </a:r>
          </a:p>
          <a:p>
            <a:r>
              <a:rPr lang="en-US" dirty="0" err="1"/>
              <a:t>Aneusomy</a:t>
            </a:r>
            <a:r>
              <a:rPr lang="en-US" dirty="0"/>
              <a:t>: </a:t>
            </a:r>
            <a:r>
              <a:rPr lang="en-US" sz="1200" b="0" i="0" kern="1200" dirty="0">
                <a:solidFill>
                  <a:schemeClr val="tx1"/>
                </a:solidFill>
                <a:effectLst/>
                <a:latin typeface="+mn-lt"/>
                <a:ea typeface="+mn-ea"/>
                <a:cs typeface="+mn-cs"/>
              </a:rPr>
              <a:t> In animals, the term generally refers to a diploid organism with subpopulations of </a:t>
            </a:r>
            <a:r>
              <a:rPr lang="en-US" sz="1200" b="0" i="0" kern="1200" dirty="0" err="1">
                <a:solidFill>
                  <a:schemeClr val="tx1"/>
                </a:solidFill>
                <a:effectLst/>
                <a:latin typeface="+mn-lt"/>
                <a:ea typeface="+mn-ea"/>
                <a:cs typeface="+mn-cs"/>
              </a:rPr>
              <a:t>aneuploid</a:t>
            </a:r>
            <a:r>
              <a:rPr lang="en-US" sz="1200" b="0" i="0" kern="1200" dirty="0">
                <a:solidFill>
                  <a:schemeClr val="tx1"/>
                </a:solidFill>
                <a:effectLst/>
                <a:latin typeface="+mn-lt"/>
                <a:ea typeface="+mn-ea"/>
                <a:cs typeface="+mn-cs"/>
              </a:rPr>
              <a:t>, somatic cells.</a:t>
            </a:r>
          </a:p>
          <a:p>
            <a:r>
              <a:rPr lang="en-US" sz="1200" b="0" i="0" kern="1200" dirty="0" err="1">
                <a:solidFill>
                  <a:schemeClr val="tx1"/>
                </a:solidFill>
                <a:effectLst/>
                <a:latin typeface="+mn-lt"/>
                <a:ea typeface="+mn-ea"/>
                <a:cs typeface="+mn-cs"/>
              </a:rPr>
              <a:t>Heteromorphism</a:t>
            </a:r>
            <a:r>
              <a:rPr lang="en-US" sz="1200" b="0" i="0" kern="1200" dirty="0">
                <a:solidFill>
                  <a:schemeClr val="tx1"/>
                </a:solidFill>
                <a:effectLst/>
                <a:latin typeface="+mn-lt"/>
                <a:ea typeface="+mn-ea"/>
                <a:cs typeface="+mn-cs"/>
              </a:rPr>
              <a:t>: </a:t>
            </a:r>
            <a:r>
              <a:rPr lang="en-US" dirty="0"/>
              <a:t>A chromosome pair with some homology but differing in size, shape, or staining properties. Homologous chromosome pair which are not morphologically identical (</a:t>
            </a:r>
            <a:r>
              <a:rPr lang="en-US" dirty="0" err="1"/>
              <a:t>eg</a:t>
            </a:r>
            <a:r>
              <a:rPr lang="en-US" dirty="0"/>
              <a:t> the sex chromosomes).   </a:t>
            </a:r>
          </a:p>
        </p:txBody>
      </p:sp>
      <p:sp>
        <p:nvSpPr>
          <p:cNvPr id="4" name="Slide Number Placeholder 3"/>
          <p:cNvSpPr>
            <a:spLocks noGrp="1"/>
          </p:cNvSpPr>
          <p:nvPr>
            <p:ph type="sldNum" sz="quarter" idx="10"/>
          </p:nvPr>
        </p:nvSpPr>
        <p:spPr/>
        <p:txBody>
          <a:bodyPr/>
          <a:lstStyle/>
          <a:p>
            <a:fld id="{28774688-A738-D145-9B8F-634BB70FF6A1}" type="slidenum">
              <a:rPr lang="en-US" smtClean="0"/>
              <a:t>7</a:t>
            </a:fld>
            <a:endParaRPr lang="en-US"/>
          </a:p>
        </p:txBody>
      </p:sp>
    </p:spTree>
    <p:extLst>
      <p:ext uri="{BB962C8B-B14F-4D97-AF65-F5344CB8AC3E}">
        <p14:creationId xmlns:p14="http://schemas.microsoft.com/office/powerpoint/2010/main" val="29514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things explain the differences in variants:</a:t>
            </a:r>
          </a:p>
          <a:p>
            <a:pPr marL="228600" indent="-228600">
              <a:buAutoNum type="arabicParenBoth"/>
            </a:pPr>
            <a:r>
              <a:rPr lang="en-US" baseline="0" dirty="0"/>
              <a:t>Reference genome is </a:t>
            </a:r>
            <a:r>
              <a:rPr lang="en-US" baseline="0" dirty="0" err="1"/>
              <a:t>european</a:t>
            </a:r>
            <a:endParaRPr lang="en-US" baseline="0" dirty="0"/>
          </a:p>
          <a:p>
            <a:pPr marL="228600" indent="-228600">
              <a:buAutoNum type="arabicParenBoth"/>
            </a:pPr>
            <a:r>
              <a:rPr lang="en-US" baseline="0" dirty="0"/>
              <a:t>Out of </a:t>
            </a:r>
            <a:r>
              <a:rPr lang="en-US" baseline="0" dirty="0" err="1"/>
              <a:t>africa</a:t>
            </a:r>
            <a:r>
              <a:rPr lang="en-US" baseline="0" dirty="0"/>
              <a:t> created a bottleneck, so less variation in populations outside</a:t>
            </a:r>
          </a:p>
          <a:p>
            <a:pPr marL="228600" indent="-228600">
              <a:buAutoNum type="arabicParenBoth"/>
            </a:pPr>
            <a:r>
              <a:rPr lang="en-US" baseline="0" dirty="0"/>
              <a:t>Admixture (breeding between populations) induces genetic variation</a:t>
            </a:r>
            <a:endParaRPr lang="en-US" dirty="0"/>
          </a:p>
        </p:txBody>
      </p:sp>
      <p:sp>
        <p:nvSpPr>
          <p:cNvPr id="4" name="Slide Number Placeholder 3"/>
          <p:cNvSpPr>
            <a:spLocks noGrp="1"/>
          </p:cNvSpPr>
          <p:nvPr>
            <p:ph type="sldNum" sz="quarter" idx="10"/>
          </p:nvPr>
        </p:nvSpPr>
        <p:spPr/>
        <p:txBody>
          <a:bodyPr/>
          <a:lstStyle/>
          <a:p>
            <a:fld id="{28774688-A738-D145-9B8F-634BB70FF6A1}" type="slidenum">
              <a:rPr lang="en-US" smtClean="0"/>
              <a:t>10</a:t>
            </a:fld>
            <a:endParaRPr lang="en-US"/>
          </a:p>
        </p:txBody>
      </p:sp>
    </p:spTree>
    <p:extLst>
      <p:ext uri="{BB962C8B-B14F-4D97-AF65-F5344CB8AC3E}">
        <p14:creationId xmlns:p14="http://schemas.microsoft.com/office/powerpoint/2010/main" val="988863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Male = square</a:t>
            </a:r>
          </a:p>
          <a:p>
            <a:r>
              <a:rPr lang="en-US" dirty="0"/>
              <a:t>Female = circle</a:t>
            </a:r>
          </a:p>
        </p:txBody>
      </p:sp>
      <p:sp>
        <p:nvSpPr>
          <p:cNvPr id="4" name="Slide Number Placeholder 3"/>
          <p:cNvSpPr>
            <a:spLocks noGrp="1"/>
          </p:cNvSpPr>
          <p:nvPr>
            <p:ph type="sldNum" sz="quarter" idx="10"/>
          </p:nvPr>
        </p:nvSpPr>
        <p:spPr/>
        <p:txBody>
          <a:bodyPr/>
          <a:lstStyle/>
          <a:p>
            <a:fld id="{28774688-A738-D145-9B8F-634BB70FF6A1}" type="slidenum">
              <a:rPr lang="en-US" smtClean="0"/>
              <a:t>12</a:t>
            </a:fld>
            <a:endParaRPr lang="en-US"/>
          </a:p>
        </p:txBody>
      </p:sp>
    </p:spTree>
    <p:extLst>
      <p:ext uri="{BB962C8B-B14F-4D97-AF65-F5344CB8AC3E}">
        <p14:creationId xmlns:p14="http://schemas.microsoft.com/office/powerpoint/2010/main" val="835293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Monozygotic (identical – MZ) twins raised in a family share both 100% of their genes, and all of the shared environment. Any differences arising between them in these circumstances are random (unique). The correlation between identical twins provides an estimate of A + C. Dizygotic (DZ) twins also share C, but share on average 50% of their genes: so the correlation between fraternal twins is a direct estimate of ½A+C. If r is correlation, then </a:t>
            </a:r>
            <a:r>
              <a:rPr lang="en-US" dirty="0" err="1"/>
              <a:t>rmz</a:t>
            </a:r>
            <a:r>
              <a:rPr lang="en-US" dirty="0"/>
              <a:t> and </a:t>
            </a:r>
            <a:r>
              <a:rPr lang="en-US" dirty="0" err="1"/>
              <a:t>rdz</a:t>
            </a:r>
            <a:r>
              <a:rPr lang="en-US" dirty="0"/>
              <a:t> are simply the correlations of the trait in identical and fraternal twins respectively. For any particular trait, then:</a:t>
            </a:r>
          </a:p>
          <a:p>
            <a:endParaRPr lang="en-US" dirty="0"/>
          </a:p>
          <a:p>
            <a:r>
              <a:rPr lang="en-US" dirty="0" err="1"/>
              <a:t>rmz</a:t>
            </a:r>
            <a:r>
              <a:rPr lang="en-US" dirty="0"/>
              <a:t> = A + C</a:t>
            </a:r>
          </a:p>
          <a:p>
            <a:r>
              <a:rPr lang="en-US" dirty="0" err="1"/>
              <a:t>rdz</a:t>
            </a:r>
            <a:r>
              <a:rPr lang="en-US" dirty="0"/>
              <a:t> = ½A + C</a:t>
            </a:r>
          </a:p>
          <a:p>
            <a:r>
              <a:rPr lang="en-US" dirty="0"/>
              <a:t>A, therefore, is twice the difference between identical and fraternal twin correlations : the additive genetic effect (Falconer's formula). C is simply the MZ correlation minus this estimate of A. The random (unique) factor E is 1 − </a:t>
            </a:r>
            <a:r>
              <a:rPr lang="en-US" dirty="0" err="1"/>
              <a:t>rmz</a:t>
            </a:r>
            <a:r>
              <a:rPr lang="en-US" dirty="0"/>
              <a:t>: i.e., MZ twins differ due to unique environments only. (</a:t>
            </a:r>
            <a:r>
              <a:rPr lang="en-US" dirty="0" err="1"/>
              <a:t>Jinks</a:t>
            </a:r>
            <a:r>
              <a:rPr lang="en-US" dirty="0"/>
              <a:t> &amp; </a:t>
            </a:r>
            <a:r>
              <a:rPr lang="en-US" dirty="0" err="1"/>
              <a:t>Fulker</a:t>
            </a:r>
            <a:r>
              <a:rPr lang="en-US" dirty="0"/>
              <a:t>, 1970; </a:t>
            </a:r>
            <a:r>
              <a:rPr lang="en-US" dirty="0" err="1"/>
              <a:t>Plomin</a:t>
            </a:r>
            <a:r>
              <a:rPr lang="en-US" dirty="0"/>
              <a:t>, </a:t>
            </a:r>
            <a:r>
              <a:rPr lang="en-US" dirty="0" err="1"/>
              <a:t>DeFries</a:t>
            </a:r>
            <a:r>
              <a:rPr lang="en-US" dirty="0"/>
              <a:t>, </a:t>
            </a:r>
            <a:r>
              <a:rPr lang="en-US" dirty="0" err="1"/>
              <a:t>McClearn</a:t>
            </a:r>
            <a:r>
              <a:rPr lang="en-US" dirty="0"/>
              <a:t>, &amp; McGuffin, 2001).</a:t>
            </a:r>
          </a:p>
          <a:p>
            <a:endParaRPr lang="en-US" dirty="0"/>
          </a:p>
          <a:p>
            <a:r>
              <a:rPr lang="en-US" dirty="0"/>
              <a:t>Stated again, the difference between these two sums, then, allows us to solve for A, C, and E. As the difference between the identical and fraternal correlations is due entirely to a halving of the genetic similarity, the additive genetic effect 'A' is simply twice the difference between the identical and fraternal correlations:</a:t>
            </a:r>
          </a:p>
          <a:p>
            <a:endParaRPr lang="en-US" dirty="0"/>
          </a:p>
          <a:p>
            <a:r>
              <a:rPr lang="en-US" dirty="0"/>
              <a:t>A = 2 (</a:t>
            </a:r>
            <a:r>
              <a:rPr lang="en-US" dirty="0" err="1"/>
              <a:t>rmz</a:t>
            </a:r>
            <a:r>
              <a:rPr lang="en-US" dirty="0"/>
              <a:t> − </a:t>
            </a:r>
            <a:r>
              <a:rPr lang="en-US" dirty="0" err="1"/>
              <a:t>rdz</a:t>
            </a:r>
            <a:r>
              <a:rPr lang="en-US" dirty="0"/>
              <a:t>)</a:t>
            </a:r>
          </a:p>
          <a:p>
            <a:r>
              <a:rPr lang="en-US" dirty="0"/>
              <a:t>As the identical correlation reflects the full effect of A and C, E can be estimated by subtracting this correlation from 1</a:t>
            </a:r>
          </a:p>
          <a:p>
            <a:endParaRPr lang="en-US" dirty="0"/>
          </a:p>
          <a:p>
            <a:r>
              <a:rPr lang="en-US" dirty="0"/>
              <a:t>E = 1 − </a:t>
            </a:r>
            <a:r>
              <a:rPr lang="en-US" dirty="0" err="1"/>
              <a:t>rmz</a:t>
            </a:r>
            <a:endParaRPr lang="en-US" dirty="0"/>
          </a:p>
          <a:p>
            <a:r>
              <a:rPr lang="en-US" dirty="0"/>
              <a:t>Finally, C can be derived:</a:t>
            </a:r>
          </a:p>
          <a:p>
            <a:endParaRPr lang="en-US" dirty="0"/>
          </a:p>
          <a:p>
            <a:r>
              <a:rPr lang="en-US" dirty="0"/>
              <a:t>C = </a:t>
            </a:r>
            <a:r>
              <a:rPr lang="en-US" dirty="0" err="1"/>
              <a:t>rmz</a:t>
            </a:r>
            <a:r>
              <a:rPr lang="en-US" dirty="0"/>
              <a:t> − A</a:t>
            </a:r>
          </a:p>
        </p:txBody>
      </p:sp>
      <p:sp>
        <p:nvSpPr>
          <p:cNvPr id="4" name="Slide Number Placeholder 3"/>
          <p:cNvSpPr>
            <a:spLocks noGrp="1"/>
          </p:cNvSpPr>
          <p:nvPr>
            <p:ph type="sldNum" sz="quarter" idx="10"/>
          </p:nvPr>
        </p:nvSpPr>
        <p:spPr/>
        <p:txBody>
          <a:bodyPr/>
          <a:lstStyle/>
          <a:p>
            <a:fld id="{28774688-A738-D145-9B8F-634BB70FF6A1}" type="slidenum">
              <a:rPr lang="en-US" smtClean="0"/>
              <a:t>19</a:t>
            </a:fld>
            <a:endParaRPr lang="en-US"/>
          </a:p>
        </p:txBody>
      </p:sp>
    </p:spTree>
    <p:extLst>
      <p:ext uri="{BB962C8B-B14F-4D97-AF65-F5344CB8AC3E}">
        <p14:creationId xmlns:p14="http://schemas.microsoft.com/office/powerpoint/2010/main" val="302339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h2SS = heritability same sex</a:t>
            </a:r>
          </a:p>
          <a:p>
            <a:r>
              <a:rPr lang="en-US" dirty="0"/>
              <a:t>h2M = male heritability</a:t>
            </a:r>
          </a:p>
          <a:p>
            <a:r>
              <a:rPr lang="en-US" dirty="0"/>
              <a:t>h2F = female heritability</a:t>
            </a:r>
          </a:p>
        </p:txBody>
      </p:sp>
      <p:sp>
        <p:nvSpPr>
          <p:cNvPr id="4" name="Slide Number Placeholder 3"/>
          <p:cNvSpPr>
            <a:spLocks noGrp="1"/>
          </p:cNvSpPr>
          <p:nvPr>
            <p:ph type="sldNum" sz="quarter" idx="10"/>
          </p:nvPr>
        </p:nvSpPr>
        <p:spPr/>
        <p:txBody>
          <a:bodyPr/>
          <a:lstStyle/>
          <a:p>
            <a:fld id="{28774688-A738-D145-9B8F-634BB70FF6A1}" type="slidenum">
              <a:rPr lang="en-US" smtClean="0"/>
              <a:t>21</a:t>
            </a:fld>
            <a:endParaRPr lang="en-US"/>
          </a:p>
        </p:txBody>
      </p:sp>
    </p:spTree>
    <p:extLst>
      <p:ext uri="{BB962C8B-B14F-4D97-AF65-F5344CB8AC3E}">
        <p14:creationId xmlns:p14="http://schemas.microsoft.com/office/powerpoint/2010/main" val="2995424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Genetic variation clearly impacts brain structure, now to find it!</a:t>
            </a:r>
          </a:p>
        </p:txBody>
      </p:sp>
      <p:sp>
        <p:nvSpPr>
          <p:cNvPr id="4" name="Slide Number Placeholder 3"/>
          <p:cNvSpPr>
            <a:spLocks noGrp="1"/>
          </p:cNvSpPr>
          <p:nvPr>
            <p:ph type="sldNum" sz="quarter" idx="10"/>
          </p:nvPr>
        </p:nvSpPr>
        <p:spPr/>
        <p:txBody>
          <a:bodyPr/>
          <a:lstStyle/>
          <a:p>
            <a:fld id="{28774688-A738-D145-9B8F-634BB70FF6A1}" type="slidenum">
              <a:rPr lang="en-US" smtClean="0"/>
              <a:t>23</a:t>
            </a:fld>
            <a:endParaRPr lang="en-US"/>
          </a:p>
        </p:txBody>
      </p:sp>
    </p:spTree>
    <p:extLst>
      <p:ext uri="{BB962C8B-B14F-4D97-AF65-F5344CB8AC3E}">
        <p14:creationId xmlns:p14="http://schemas.microsoft.com/office/powerpoint/2010/main" val="2819674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Next, we find a hit near the transcription start site of IGF1.  IGF1 is a growth factor where knockout shows a strong reduction in total body</a:t>
            </a:r>
            <a:r>
              <a:rPr lang="en-US" baseline="0" dirty="0"/>
              <a:t> mass, including brain.  IGF1 stimulates cell division in the developing brain.  In addition IGF1 also increases survival of oligodendrocytes and myelin synthesis by oligodendrocytes.  These GWAS hits, near genes known to be involved in neural progenitor proliferation and brain growth, give credence to the high powered analysis, identify putative regulatory regions, and can introduce to new genetic variants and genes influencing the structure of the _human_ brain.</a:t>
            </a:r>
            <a:endParaRPr lang="en-US" dirty="0"/>
          </a:p>
          <a:p>
            <a:endParaRPr lang="en-US" dirty="0"/>
          </a:p>
        </p:txBody>
      </p:sp>
      <p:sp>
        <p:nvSpPr>
          <p:cNvPr id="4" name="Slide Number Placeholder 3"/>
          <p:cNvSpPr>
            <a:spLocks noGrp="1"/>
          </p:cNvSpPr>
          <p:nvPr>
            <p:ph type="sldNum" sz="quarter" idx="10"/>
          </p:nvPr>
        </p:nvSpPr>
        <p:spPr/>
        <p:txBody>
          <a:bodyPr/>
          <a:lstStyle/>
          <a:p>
            <a:fld id="{28774688-A738-D145-9B8F-634BB70FF6A1}" type="slidenum">
              <a:rPr lang="en-US" smtClean="0"/>
              <a:t>38</a:t>
            </a:fld>
            <a:endParaRPr lang="en-US"/>
          </a:p>
        </p:txBody>
      </p:sp>
    </p:spTree>
    <p:extLst>
      <p:ext uri="{BB962C8B-B14F-4D97-AF65-F5344CB8AC3E}">
        <p14:creationId xmlns:p14="http://schemas.microsoft.com/office/powerpoint/2010/main" val="234090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74688-A738-D145-9B8F-634BB70FF6A1}" type="slidenum">
              <a:rPr lang="en-US" smtClean="0"/>
              <a:t>42</a:t>
            </a:fld>
            <a:endParaRPr lang="en-US"/>
          </a:p>
        </p:txBody>
      </p:sp>
    </p:spTree>
    <p:extLst>
      <p:ext uri="{BB962C8B-B14F-4D97-AF65-F5344CB8AC3E}">
        <p14:creationId xmlns:p14="http://schemas.microsoft.com/office/powerpoint/2010/main" val="206537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E2E8D47-26CF-9544-BF1E-16DEECF5D5A1}" type="datetimeFigureOut">
              <a:rPr lang="en-US" smtClean="0"/>
              <a:t>6/22/18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7E63A33-8271-4DD0-9C48-789913D7C11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2E8D47-26CF-9544-BF1E-16DEECF5D5A1}" type="datetimeFigureOut">
              <a:rPr lang="en-US" smtClean="0"/>
              <a:t>6/22/18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4DB8D-CF04-2E45-AD72-12F21408BA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E2E8D47-26CF-9544-BF1E-16DEECF5D5A1}" type="datetimeFigureOut">
              <a:rPr lang="en-US" smtClean="0"/>
              <a:t>6/22/18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4D4DB8D-CF04-2E45-AD72-12F21408BA3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7103CBA-A474-4CC5-89CD-C78C58391818}" type="datetimeFigureOut">
              <a:rPr lang="en-US">
                <a:solidFill>
                  <a:prstClr val="black">
                    <a:tint val="75000"/>
                  </a:prstClr>
                </a:solidFill>
                <a:latin typeface="Calibri"/>
              </a:rPr>
              <a:pPr>
                <a:defRPr/>
              </a:pPr>
              <a:t>6/22/18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6C96A6D-7EF8-4A11-AEAA-458645F3490D}"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80229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B19E287-6A7D-4AEF-9891-F5018CFFE42C}" type="datetimeFigureOut">
              <a:rPr lang="en-US">
                <a:solidFill>
                  <a:prstClr val="black">
                    <a:tint val="75000"/>
                  </a:prstClr>
                </a:solidFill>
                <a:latin typeface="Calibri"/>
              </a:rPr>
              <a:pPr>
                <a:defRPr/>
              </a:pPr>
              <a:t>6/22/18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F70E8EA-D638-48C0-AEED-6B12B0F9DD0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52685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509E40E-30F0-4EE6-974B-B8A9B1ED9CFD}" type="datetimeFigureOut">
              <a:rPr lang="en-US">
                <a:solidFill>
                  <a:prstClr val="black">
                    <a:tint val="75000"/>
                  </a:prstClr>
                </a:solidFill>
                <a:latin typeface="Calibri"/>
              </a:rPr>
              <a:pPr>
                <a:defRPr/>
              </a:pPr>
              <a:t>6/22/18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195EE3A-3EF8-4B4A-BED2-52E8488B9DC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9133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C6E5D37-E8E4-421E-BE1E-2DCF6115D9DA}" type="datetimeFigureOut">
              <a:rPr lang="en-US">
                <a:solidFill>
                  <a:prstClr val="black">
                    <a:tint val="75000"/>
                  </a:prstClr>
                </a:solidFill>
                <a:latin typeface="Calibri"/>
              </a:rPr>
              <a:pPr>
                <a:defRPr/>
              </a:pPr>
              <a:t>6/22/18</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10166CDE-674D-4712-950C-2AC07A037DF3}"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5071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1183BC0-AD64-4A80-AC7E-9F68DE9FE099}" type="datetimeFigureOut">
              <a:rPr lang="en-US">
                <a:solidFill>
                  <a:prstClr val="black">
                    <a:tint val="75000"/>
                  </a:prstClr>
                </a:solidFill>
                <a:latin typeface="Calibri"/>
              </a:rPr>
              <a:pPr>
                <a:defRPr/>
              </a:pPr>
              <a:t>6/22/18</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39406AEB-54F4-4A4A-B707-B2FEC4B8DB8A}"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94645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BDF2054-4D65-495C-8192-95976794CE99}" type="datetimeFigureOut">
              <a:rPr lang="en-US">
                <a:solidFill>
                  <a:prstClr val="black">
                    <a:tint val="75000"/>
                  </a:prstClr>
                </a:solidFill>
                <a:latin typeface="Calibri"/>
              </a:rPr>
              <a:pPr>
                <a:defRPr/>
              </a:pPr>
              <a:t>6/22/18</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8CABA178-CEBE-43C2-A77C-346FF562372B}"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0992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912EF0-A8E7-4E7C-B85E-4D173AE7C3C3}" type="datetimeFigureOut">
              <a:rPr lang="en-US">
                <a:solidFill>
                  <a:prstClr val="black">
                    <a:tint val="75000"/>
                  </a:prstClr>
                </a:solidFill>
                <a:latin typeface="Calibri"/>
              </a:rPr>
              <a:pPr>
                <a:defRPr/>
              </a:pPr>
              <a:t>6/22/18</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F5732299-2048-4BB0-A442-34473E320135}"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31980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1305C4-6B6D-43E8-80EA-73C511AF725B}" type="datetimeFigureOut">
              <a:rPr lang="en-US">
                <a:solidFill>
                  <a:prstClr val="black">
                    <a:tint val="75000"/>
                  </a:prstClr>
                </a:solidFill>
                <a:latin typeface="Calibri"/>
              </a:rPr>
              <a:pPr>
                <a:defRPr/>
              </a:pPr>
              <a:t>6/22/18</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D8B1A8F0-0D12-491B-8029-36E55DA2D468}"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749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E2E8D47-26CF-9544-BF1E-16DEECF5D5A1}" type="datetimeFigureOut">
              <a:rPr lang="en-US" smtClean="0"/>
              <a:t>6/22/18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4D4DB8D-CF04-2E45-AD72-12F21408BA3E}"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E9335C2-3FD4-4D02-AC43-0233F21ACB5F}" type="datetimeFigureOut">
              <a:rPr lang="en-US">
                <a:solidFill>
                  <a:prstClr val="black">
                    <a:tint val="75000"/>
                  </a:prstClr>
                </a:solidFill>
                <a:latin typeface="Calibri"/>
              </a:rPr>
              <a:pPr>
                <a:defRPr/>
              </a:pPr>
              <a:t>6/22/18</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FBFFC89-3486-4E7A-B04E-5EE10138FDEE}"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08588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01BD03B-8CA2-42A1-8FE1-5667BC37B279}" type="datetimeFigureOut">
              <a:rPr lang="en-US">
                <a:solidFill>
                  <a:prstClr val="black">
                    <a:tint val="75000"/>
                  </a:prstClr>
                </a:solidFill>
                <a:latin typeface="Calibri"/>
              </a:rPr>
              <a:pPr>
                <a:defRPr/>
              </a:pPr>
              <a:t>6/22/18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53601356-B0BA-4359-B023-DB43F8DC4D53}"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828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909796-B0D7-4E7D-B6CB-F39EC2392765}" type="datetimeFigureOut">
              <a:rPr lang="en-US">
                <a:solidFill>
                  <a:prstClr val="black">
                    <a:tint val="75000"/>
                  </a:prstClr>
                </a:solidFill>
                <a:latin typeface="Calibri"/>
              </a:rPr>
              <a:pPr>
                <a:defRPr/>
              </a:pPr>
              <a:t>6/22/18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D35315E8-2DFF-418F-A611-8F2492A11722}"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23014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DE2E8D47-26CF-9544-BF1E-16DEECF5D5A1}" type="datetimeFigureOut">
              <a:rPr lang="en-US" smtClean="0"/>
              <a:t>6/22/18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4D4DB8D-CF04-2E45-AD72-12F21408BA3E}"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DE2E8D47-26CF-9544-BF1E-16DEECF5D5A1}" type="datetimeFigureOut">
              <a:rPr lang="en-US" smtClean="0"/>
              <a:t>6/22/18</a:t>
            </a:fld>
            <a:endParaRPr lang="en-US"/>
          </a:p>
        </p:txBody>
      </p:sp>
      <p:sp>
        <p:nvSpPr>
          <p:cNvPr id="10" name="Slide Number Placeholder 9"/>
          <p:cNvSpPr>
            <a:spLocks noGrp="1"/>
          </p:cNvSpPr>
          <p:nvPr>
            <p:ph type="sldNum" sz="quarter" idx="16"/>
          </p:nvPr>
        </p:nvSpPr>
        <p:spPr/>
        <p:txBody>
          <a:bodyPr rtlCol="0"/>
          <a:lstStyle/>
          <a:p>
            <a:fld id="{34D4DB8D-CF04-2E45-AD72-12F21408BA3E}"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DE2E8D47-26CF-9544-BF1E-16DEECF5D5A1}" type="datetimeFigureOut">
              <a:rPr lang="en-US" smtClean="0"/>
              <a:t>6/22/18</a:t>
            </a:fld>
            <a:endParaRPr lang="en-US"/>
          </a:p>
        </p:txBody>
      </p:sp>
      <p:sp>
        <p:nvSpPr>
          <p:cNvPr id="12" name="Slide Number Placeholder 11"/>
          <p:cNvSpPr>
            <a:spLocks noGrp="1"/>
          </p:cNvSpPr>
          <p:nvPr>
            <p:ph type="sldNum" sz="quarter" idx="16"/>
          </p:nvPr>
        </p:nvSpPr>
        <p:spPr/>
        <p:txBody>
          <a:bodyPr rtlCol="0"/>
          <a:lstStyle/>
          <a:p>
            <a:fld id="{34D4DB8D-CF04-2E45-AD72-12F21408BA3E}"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E2E8D47-26CF-9544-BF1E-16DEECF5D5A1}" type="datetimeFigureOut">
              <a:rPr lang="en-US" smtClean="0"/>
              <a:t>6/22/18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4D4DB8D-CF04-2E45-AD72-12F21408BA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E8D47-26CF-9544-BF1E-16DEECF5D5A1}" type="datetimeFigureOut">
              <a:rPr lang="en-US" smtClean="0"/>
              <a:t>6/22/18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4D4DB8D-CF04-2E45-AD72-12F21408BA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DE2E8D47-26CF-9544-BF1E-16DEECF5D5A1}" type="datetimeFigureOut">
              <a:rPr lang="en-US" smtClean="0"/>
              <a:t>6/22/18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7E63A33-8271-4DD0-9C48-789913D7C11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E2E8D47-26CF-9544-BF1E-16DEECF5D5A1}" type="datetimeFigureOut">
              <a:rPr lang="en-US" smtClean="0"/>
              <a:t>6/22/18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4D4DB8D-CF04-2E45-AD72-12F21408BA3E}"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6575"/>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BC5D848-94BA-6E4E-ACE2-FFDC578E43ED}" type="datetimeFigureOut">
              <a:rPr lang="en-US" smtClean="0">
                <a:solidFill>
                  <a:prstClr val="black">
                    <a:tint val="75000"/>
                  </a:prstClr>
                </a:solidFill>
                <a:latin typeface="Calibri"/>
              </a:rPr>
              <a:pPr/>
              <a:t>6/22/18</a:t>
            </a:fld>
            <a:endParaRPr lang="en-US">
              <a:solidFill>
                <a:prstClr val="black">
                  <a:tint val="75000"/>
                </a:prstClr>
              </a:solidFill>
              <a:latin typeface="Calibri"/>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prstClr val="black">
                  <a:tint val="75000"/>
                </a:prstClr>
              </a:solidFill>
              <a:latin typeface="Calibri"/>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995968"/>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995968"/>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988030"/>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7ED11D8-ED83-064D-8353-189B38BEAC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914400">
              <a:defRPr/>
            </a:pPr>
            <a:fld id="{8CCDF28C-D686-4CAA-9C80-DAE3575B74EA}" type="datetimeFigureOut">
              <a:rPr lang="en-US">
                <a:solidFill>
                  <a:prstClr val="black">
                    <a:tint val="75000"/>
                  </a:prstClr>
                </a:solidFill>
                <a:latin typeface="Calibri"/>
              </a:rPr>
              <a:pPr defTabSz="914400">
                <a:defRPr/>
              </a:pPr>
              <a:t>6/22/18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914400">
              <a:defRPr/>
            </a:pPr>
            <a:fld id="{9D95139A-ACAD-4A94-B50D-388CF2978A3A}" type="slidenum">
              <a:rPr lang="en-US">
                <a:solidFill>
                  <a:prstClr val="black">
                    <a:tint val="75000"/>
                  </a:prstClr>
                </a:solidFill>
                <a:latin typeface="Calibri"/>
              </a:rPr>
              <a:pPr defTabSz="914400">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7506343"/>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tif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4" name="TextBox 13"/>
          <p:cNvSpPr txBox="1"/>
          <p:nvPr/>
        </p:nvSpPr>
        <p:spPr>
          <a:xfrm>
            <a:off x="1247432" y="2717529"/>
            <a:ext cx="6858000" cy="2308324"/>
          </a:xfrm>
          <a:prstGeom prst="rect">
            <a:avLst/>
          </a:prstGeom>
          <a:noFill/>
        </p:spPr>
        <p:txBody>
          <a:bodyPr wrap="square" rtlCol="0">
            <a:spAutoFit/>
          </a:bodyPr>
          <a:lstStyle/>
          <a:p>
            <a:pPr algn="ctr"/>
            <a:r>
              <a:rPr lang="en-US" sz="2400" dirty="0">
                <a:solidFill>
                  <a:srgbClr val="FFFFFF"/>
                </a:solidFill>
                <a:latin typeface="Arial" pitchFamily="34" charset="0"/>
                <a:cs typeface="Arial" pitchFamily="34" charset="0"/>
              </a:rPr>
              <a:t>Jason Stein</a:t>
            </a:r>
          </a:p>
          <a:p>
            <a:pPr algn="ctr"/>
            <a:r>
              <a:rPr lang="en-US" sz="2400" dirty="0">
                <a:solidFill>
                  <a:srgbClr val="FFFFFF"/>
                </a:solidFill>
                <a:latin typeface="Arial" pitchFamily="34" charset="0"/>
                <a:cs typeface="Arial" pitchFamily="34" charset="0"/>
              </a:rPr>
              <a:t>Assistant Professor</a:t>
            </a:r>
          </a:p>
          <a:p>
            <a:pPr algn="ctr"/>
            <a:r>
              <a:rPr lang="en-US" sz="2400" dirty="0">
                <a:solidFill>
                  <a:srgbClr val="FFFFFF"/>
                </a:solidFill>
                <a:latin typeface="Arial" pitchFamily="34" charset="0"/>
                <a:cs typeface="Arial" pitchFamily="34" charset="0"/>
              </a:rPr>
              <a:t>Department of Genetics &amp; Neuroscience Center</a:t>
            </a:r>
          </a:p>
          <a:p>
            <a:pPr algn="ctr"/>
            <a:r>
              <a:rPr lang="en-US" sz="2400" dirty="0">
                <a:solidFill>
                  <a:srgbClr val="FFFFFF"/>
                </a:solidFill>
                <a:latin typeface="Arial" pitchFamily="34" charset="0"/>
                <a:cs typeface="Arial" pitchFamily="34" charset="0"/>
              </a:rPr>
              <a:t>UNC-Chapel Hill</a:t>
            </a:r>
          </a:p>
          <a:p>
            <a:pPr algn="ctr"/>
            <a:endParaRPr lang="en-US" sz="2400" dirty="0">
              <a:solidFill>
                <a:srgbClr val="FFFFFF"/>
              </a:solidFill>
              <a:latin typeface="Arial" pitchFamily="34" charset="0"/>
              <a:cs typeface="Arial" pitchFamily="34" charset="0"/>
            </a:endParaRPr>
          </a:p>
          <a:p>
            <a:pPr algn="ctr"/>
            <a:r>
              <a:rPr lang="en-US" sz="2400" dirty="0">
                <a:solidFill>
                  <a:srgbClr val="FFFFFF"/>
                </a:solidFill>
                <a:latin typeface="Arial" pitchFamily="34" charset="0"/>
                <a:cs typeface="Arial" pitchFamily="34" charset="0"/>
              </a:rPr>
              <a:t>Introduction to Imaging Genetics, 2018</a:t>
            </a:r>
          </a:p>
        </p:txBody>
      </p:sp>
      <p:sp>
        <p:nvSpPr>
          <p:cNvPr id="15" name="TextBox 14"/>
          <p:cNvSpPr txBox="1"/>
          <p:nvPr/>
        </p:nvSpPr>
        <p:spPr>
          <a:xfrm>
            <a:off x="1078579" y="1002300"/>
            <a:ext cx="7026853" cy="144655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chemeClr val="bg1"/>
                </a:solidFill>
                <a:effectLst/>
                <a:uLnTx/>
                <a:uFillTx/>
                <a:latin typeface="Arial"/>
                <a:cs typeface="Arial"/>
              </a:rPr>
              <a:t>A brief history of imaging genetics</a:t>
            </a:r>
            <a:endParaRPr kumimoji="0" lang="en-US" sz="4400" b="1" i="0" u="none" strike="noStrike" kern="0" cap="none" spc="0" normalizeH="0" baseline="0" noProof="0" dirty="0">
              <a:ln>
                <a:noFill/>
              </a:ln>
              <a:solidFill>
                <a:schemeClr val="bg1"/>
              </a:solidFill>
              <a:effectLst/>
              <a:uLnTx/>
              <a:uFillTx/>
              <a:latin typeface="Arial"/>
              <a:cs typeface="Arial"/>
            </a:endParaRPr>
          </a:p>
        </p:txBody>
      </p:sp>
    </p:spTree>
    <p:extLst>
      <p:ext uri="{BB962C8B-B14F-4D97-AF65-F5344CB8AC3E}">
        <p14:creationId xmlns:p14="http://schemas.microsoft.com/office/powerpoint/2010/main" val="3811362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99296" y="-35304"/>
            <a:ext cx="8229600" cy="1143000"/>
          </a:xfrm>
        </p:spPr>
        <p:txBody>
          <a:bodyPr>
            <a:normAutofit/>
          </a:bodyPr>
          <a:lstStyle/>
          <a:p>
            <a:r>
              <a:rPr lang="en-US" sz="3000" dirty="0">
                <a:latin typeface="Arial"/>
                <a:cs typeface="Arial"/>
              </a:rPr>
              <a:t>How many variants exist in each individual?</a:t>
            </a:r>
          </a:p>
        </p:txBody>
      </p:sp>
      <p:pic>
        <p:nvPicPr>
          <p:cNvPr id="7" name="Picture 6"/>
          <p:cNvPicPr>
            <a:picLocks noChangeAspect="1"/>
          </p:cNvPicPr>
          <p:nvPr/>
        </p:nvPicPr>
        <p:blipFill>
          <a:blip r:embed="rId3"/>
          <a:stretch>
            <a:fillRect/>
          </a:stretch>
        </p:blipFill>
        <p:spPr>
          <a:xfrm>
            <a:off x="665253" y="1292875"/>
            <a:ext cx="7574741" cy="3630716"/>
          </a:xfrm>
          <a:prstGeom prst="rect">
            <a:avLst/>
          </a:prstGeom>
        </p:spPr>
      </p:pic>
      <p:sp>
        <p:nvSpPr>
          <p:cNvPr id="8" name="TextBox 7"/>
          <p:cNvSpPr txBox="1"/>
          <p:nvPr/>
        </p:nvSpPr>
        <p:spPr>
          <a:xfrm>
            <a:off x="1451462" y="4785351"/>
            <a:ext cx="1244111" cy="369332"/>
          </a:xfrm>
          <a:prstGeom prst="rect">
            <a:avLst/>
          </a:prstGeom>
          <a:noFill/>
        </p:spPr>
        <p:txBody>
          <a:bodyPr wrap="square" rtlCol="0">
            <a:spAutoFit/>
          </a:bodyPr>
          <a:lstStyle/>
          <a:p>
            <a:r>
              <a:rPr lang="en-US" dirty="0"/>
              <a:t>European</a:t>
            </a:r>
          </a:p>
        </p:txBody>
      </p:sp>
      <p:sp>
        <p:nvSpPr>
          <p:cNvPr id="9" name="TextBox 8"/>
          <p:cNvSpPr txBox="1"/>
          <p:nvPr/>
        </p:nvSpPr>
        <p:spPr>
          <a:xfrm>
            <a:off x="3513227" y="4785351"/>
            <a:ext cx="1244111" cy="369332"/>
          </a:xfrm>
          <a:prstGeom prst="rect">
            <a:avLst/>
          </a:prstGeom>
          <a:noFill/>
        </p:spPr>
        <p:txBody>
          <a:bodyPr wrap="square" rtlCol="0">
            <a:spAutoFit/>
          </a:bodyPr>
          <a:lstStyle/>
          <a:p>
            <a:pPr algn="ctr"/>
            <a:r>
              <a:rPr lang="en-US" dirty="0"/>
              <a:t>Asian</a:t>
            </a:r>
          </a:p>
        </p:txBody>
      </p:sp>
      <p:cxnSp>
        <p:nvCxnSpPr>
          <p:cNvPr id="11" name="Straight Connector 10"/>
          <p:cNvCxnSpPr/>
          <p:nvPr/>
        </p:nvCxnSpPr>
        <p:spPr>
          <a:xfrm>
            <a:off x="1347786" y="4769280"/>
            <a:ext cx="143418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862136" y="4769280"/>
            <a:ext cx="243397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81802" y="4769280"/>
            <a:ext cx="933788" cy="16071"/>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218350" y="4796114"/>
            <a:ext cx="1244111" cy="923330"/>
          </a:xfrm>
          <a:prstGeom prst="rect">
            <a:avLst/>
          </a:prstGeom>
          <a:noFill/>
        </p:spPr>
        <p:txBody>
          <a:bodyPr wrap="square" rtlCol="0">
            <a:spAutoFit/>
          </a:bodyPr>
          <a:lstStyle/>
          <a:p>
            <a:pPr algn="ctr"/>
            <a:r>
              <a:rPr lang="en-US" dirty="0"/>
              <a:t>South American/Hispanic</a:t>
            </a:r>
          </a:p>
        </p:txBody>
      </p:sp>
      <p:cxnSp>
        <p:nvCxnSpPr>
          <p:cNvPr id="18" name="Straight Connector 17"/>
          <p:cNvCxnSpPr/>
          <p:nvPr/>
        </p:nvCxnSpPr>
        <p:spPr>
          <a:xfrm>
            <a:off x="6462461" y="4790871"/>
            <a:ext cx="1777533" cy="16071"/>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744456" y="4920194"/>
            <a:ext cx="1244111" cy="369332"/>
          </a:xfrm>
          <a:prstGeom prst="rect">
            <a:avLst/>
          </a:prstGeom>
          <a:noFill/>
        </p:spPr>
        <p:txBody>
          <a:bodyPr wrap="square" rtlCol="0">
            <a:spAutoFit/>
          </a:bodyPr>
          <a:lstStyle/>
          <a:p>
            <a:pPr algn="ctr"/>
            <a:r>
              <a:rPr lang="en-US" dirty="0"/>
              <a:t>African</a:t>
            </a:r>
          </a:p>
        </p:txBody>
      </p:sp>
      <p:sp>
        <p:nvSpPr>
          <p:cNvPr id="21" name="TextBox 20"/>
          <p:cNvSpPr txBox="1"/>
          <p:nvPr/>
        </p:nvSpPr>
        <p:spPr>
          <a:xfrm>
            <a:off x="820767" y="5762644"/>
            <a:ext cx="7749776" cy="646331"/>
          </a:xfrm>
          <a:prstGeom prst="rect">
            <a:avLst/>
          </a:prstGeom>
          <a:noFill/>
        </p:spPr>
        <p:txBody>
          <a:bodyPr wrap="square" rtlCol="0">
            <a:spAutoFit/>
          </a:bodyPr>
          <a:lstStyle/>
          <a:p>
            <a:pPr algn="ctr"/>
            <a:r>
              <a:rPr lang="en-US" dirty="0"/>
              <a:t>Each individual has 4-5 million variants different from reference genome</a:t>
            </a:r>
          </a:p>
          <a:p>
            <a:pPr algn="ctr"/>
            <a:r>
              <a:rPr lang="en-US" dirty="0"/>
              <a:t>&gt;99.9% of those variants are SNPs or short </a:t>
            </a:r>
            <a:r>
              <a:rPr lang="en-US" dirty="0" err="1"/>
              <a:t>indels</a:t>
            </a:r>
            <a:endParaRPr lang="en-US" dirty="0"/>
          </a:p>
        </p:txBody>
      </p:sp>
      <p:sp>
        <p:nvSpPr>
          <p:cNvPr id="22" name="TextBox 21"/>
          <p:cNvSpPr txBox="1"/>
          <p:nvPr/>
        </p:nvSpPr>
        <p:spPr>
          <a:xfrm>
            <a:off x="6733251" y="6363304"/>
            <a:ext cx="2564573" cy="461665"/>
          </a:xfrm>
          <a:prstGeom prst="rect">
            <a:avLst/>
          </a:prstGeom>
          <a:noFill/>
        </p:spPr>
        <p:txBody>
          <a:bodyPr wrap="square" rtlCol="0">
            <a:spAutoFit/>
          </a:bodyPr>
          <a:lstStyle/>
          <a:p>
            <a:pPr algn="ctr"/>
            <a:r>
              <a:rPr lang="en-US" sz="1200" dirty="0">
                <a:latin typeface="Arial"/>
                <a:cs typeface="Arial"/>
              </a:rPr>
              <a:t>(1000 Genomes Project Consortium, Nature, 2015)</a:t>
            </a:r>
          </a:p>
        </p:txBody>
      </p:sp>
    </p:spTree>
    <p:extLst>
      <p:ext uri="{BB962C8B-B14F-4D97-AF65-F5344CB8AC3E}">
        <p14:creationId xmlns:p14="http://schemas.microsoft.com/office/powerpoint/2010/main" val="3171153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Most detected variants in a population are rare</a:t>
            </a:r>
          </a:p>
          <a:p>
            <a:pPr lvl="1"/>
            <a:r>
              <a:rPr lang="en-US" dirty="0"/>
              <a:t>~64 million have frequency &lt; 0.5%</a:t>
            </a:r>
          </a:p>
          <a:p>
            <a:pPr lvl="1"/>
            <a:r>
              <a:rPr lang="en-US" dirty="0"/>
              <a:t>~12 million have frequency between 0.5 and 5%</a:t>
            </a:r>
          </a:p>
          <a:p>
            <a:pPr lvl="1"/>
            <a:r>
              <a:rPr lang="en-US" dirty="0"/>
              <a:t>~8 million have frequency &gt;5%</a:t>
            </a:r>
          </a:p>
          <a:p>
            <a:r>
              <a:rPr lang="en-US" dirty="0"/>
              <a:t>Most variants within an individual are common</a:t>
            </a:r>
          </a:p>
          <a:p>
            <a:pPr lvl="1"/>
            <a:r>
              <a:rPr lang="en-US" dirty="0"/>
              <a:t>1-4% of variants have frequency &lt; 0.5%</a:t>
            </a:r>
          </a:p>
          <a:p>
            <a:pPr lvl="1"/>
            <a:r>
              <a:rPr lang="en-US" dirty="0"/>
              <a:t>~96% of variants have frequency &gt; 0.5%</a:t>
            </a:r>
          </a:p>
          <a:p>
            <a:pPr lvl="1"/>
            <a:endParaRPr lang="en-US" dirty="0"/>
          </a:p>
        </p:txBody>
      </p:sp>
      <p:sp>
        <p:nvSpPr>
          <p:cNvPr id="4" name="Title 1"/>
          <p:cNvSpPr>
            <a:spLocks noGrp="1"/>
          </p:cNvSpPr>
          <p:nvPr>
            <p:ph type="title"/>
          </p:nvPr>
        </p:nvSpPr>
        <p:spPr>
          <a:xfrm>
            <a:off x="599296" y="-35304"/>
            <a:ext cx="8229600" cy="1143000"/>
          </a:xfrm>
        </p:spPr>
        <p:txBody>
          <a:bodyPr>
            <a:normAutofit/>
          </a:bodyPr>
          <a:lstStyle/>
          <a:p>
            <a:r>
              <a:rPr lang="en-US" sz="3000" dirty="0">
                <a:latin typeface="Arial"/>
                <a:cs typeface="Arial"/>
              </a:rPr>
              <a:t>Frequency of variants</a:t>
            </a:r>
          </a:p>
        </p:txBody>
      </p:sp>
      <p:sp>
        <p:nvSpPr>
          <p:cNvPr id="5" name="TextBox 4"/>
          <p:cNvSpPr txBox="1"/>
          <p:nvPr/>
        </p:nvSpPr>
        <p:spPr>
          <a:xfrm>
            <a:off x="6733251" y="6363304"/>
            <a:ext cx="2564573" cy="461665"/>
          </a:xfrm>
          <a:prstGeom prst="rect">
            <a:avLst/>
          </a:prstGeom>
          <a:noFill/>
        </p:spPr>
        <p:txBody>
          <a:bodyPr wrap="square" rtlCol="0">
            <a:spAutoFit/>
          </a:bodyPr>
          <a:lstStyle/>
          <a:p>
            <a:pPr algn="ctr"/>
            <a:r>
              <a:rPr lang="en-US" sz="1200" dirty="0">
                <a:latin typeface="Arial"/>
                <a:cs typeface="Arial"/>
              </a:rPr>
              <a:t>(1000 Genomes Project Consortium, Nature, 2015)</a:t>
            </a:r>
          </a:p>
        </p:txBody>
      </p:sp>
    </p:spTree>
    <p:extLst>
      <p:ext uri="{BB962C8B-B14F-4D97-AF65-F5344CB8AC3E}">
        <p14:creationId xmlns:p14="http://schemas.microsoft.com/office/powerpoint/2010/main" val="981942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8923" y="1574241"/>
            <a:ext cx="6016886" cy="4577502"/>
          </a:xfrm>
          <a:prstGeom prst="rect">
            <a:avLst/>
          </a:prstGeom>
        </p:spPr>
      </p:pic>
      <p:sp>
        <p:nvSpPr>
          <p:cNvPr id="5" name="TextBox 4"/>
          <p:cNvSpPr txBox="1"/>
          <p:nvPr/>
        </p:nvSpPr>
        <p:spPr>
          <a:xfrm>
            <a:off x="6751442" y="6488528"/>
            <a:ext cx="2392558" cy="276999"/>
          </a:xfrm>
          <a:prstGeom prst="rect">
            <a:avLst/>
          </a:prstGeom>
          <a:noFill/>
        </p:spPr>
        <p:txBody>
          <a:bodyPr wrap="square" rtlCol="0">
            <a:spAutoFit/>
          </a:bodyPr>
          <a:lstStyle/>
          <a:p>
            <a:pPr algn="ctr"/>
            <a:r>
              <a:rPr lang="en-US" sz="1200" dirty="0">
                <a:latin typeface="Arial"/>
                <a:cs typeface="Arial"/>
              </a:rPr>
              <a:t>Slide courtesy of Sven </a:t>
            </a:r>
            <a:r>
              <a:rPr lang="en-US" sz="1200" dirty="0" err="1">
                <a:latin typeface="Arial"/>
                <a:cs typeface="Arial"/>
              </a:rPr>
              <a:t>Cichon</a:t>
            </a:r>
            <a:endParaRPr lang="en-US" sz="1200" dirty="0">
              <a:latin typeface="Arial"/>
              <a:cs typeface="Arial"/>
            </a:endParaRPr>
          </a:p>
        </p:txBody>
      </p:sp>
      <p:sp>
        <p:nvSpPr>
          <p:cNvPr id="7" name="TextBox 6"/>
          <p:cNvSpPr txBox="1"/>
          <p:nvPr/>
        </p:nvSpPr>
        <p:spPr>
          <a:xfrm>
            <a:off x="6185406" y="1627427"/>
            <a:ext cx="2958595" cy="4524316"/>
          </a:xfrm>
          <a:prstGeom prst="rect">
            <a:avLst/>
          </a:prstGeom>
          <a:noFill/>
        </p:spPr>
        <p:txBody>
          <a:bodyPr wrap="square" rtlCol="0">
            <a:spAutoFit/>
          </a:bodyPr>
          <a:lstStyle/>
          <a:p>
            <a:pPr marL="285750" indent="-285750">
              <a:buFont typeface="Arial"/>
              <a:buChar char="•"/>
            </a:pPr>
            <a:r>
              <a:rPr lang="en-US" dirty="0"/>
              <a:t>During meiosis, crossing over between homologous chromosomes and recombination occurs.</a:t>
            </a:r>
          </a:p>
          <a:p>
            <a:pPr marL="285750" indent="-285750">
              <a:buFont typeface="Arial"/>
              <a:buChar char="•"/>
            </a:pPr>
            <a:r>
              <a:rPr lang="en-US" dirty="0"/>
              <a:t>This mixes your chromosome segments between mom and dad before passing them along.</a:t>
            </a:r>
          </a:p>
          <a:p>
            <a:pPr marL="285750" indent="-285750">
              <a:buFont typeface="Arial"/>
              <a:buChar char="•"/>
            </a:pPr>
            <a:r>
              <a:rPr lang="en-US" dirty="0"/>
              <a:t>This has the effect that genetic variants are inherited in chunks, so there is correlation between alleles at nearby SNPs.</a:t>
            </a:r>
          </a:p>
        </p:txBody>
      </p:sp>
      <p:sp>
        <p:nvSpPr>
          <p:cNvPr id="8" name="Title 1"/>
          <p:cNvSpPr>
            <a:spLocks noGrp="1"/>
          </p:cNvSpPr>
          <p:nvPr>
            <p:ph type="title"/>
          </p:nvPr>
        </p:nvSpPr>
        <p:spPr>
          <a:xfrm>
            <a:off x="599296" y="-35304"/>
            <a:ext cx="8229600" cy="1143000"/>
          </a:xfrm>
        </p:spPr>
        <p:txBody>
          <a:bodyPr>
            <a:normAutofit/>
          </a:bodyPr>
          <a:lstStyle/>
          <a:p>
            <a:r>
              <a:rPr lang="en-US" sz="3000" dirty="0">
                <a:latin typeface="Arial"/>
                <a:cs typeface="Arial"/>
              </a:rPr>
              <a:t>Linkage disequilibrium</a:t>
            </a:r>
          </a:p>
        </p:txBody>
      </p:sp>
    </p:spTree>
    <p:extLst>
      <p:ext uri="{BB962C8B-B14F-4D97-AF65-F5344CB8AC3E}">
        <p14:creationId xmlns:p14="http://schemas.microsoft.com/office/powerpoint/2010/main" val="2835516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9296" y="-35304"/>
            <a:ext cx="8229600" cy="1143000"/>
          </a:xfrm>
        </p:spPr>
        <p:txBody>
          <a:bodyPr>
            <a:normAutofit/>
          </a:bodyPr>
          <a:lstStyle/>
          <a:p>
            <a:r>
              <a:rPr lang="en-US" sz="3000" dirty="0">
                <a:latin typeface="Arial"/>
                <a:cs typeface="Arial"/>
              </a:rPr>
              <a:t>The history of mutations</a:t>
            </a:r>
          </a:p>
        </p:txBody>
      </p:sp>
      <p:pic>
        <p:nvPicPr>
          <p:cNvPr id="5" name="Picture 4"/>
          <p:cNvPicPr>
            <a:picLocks noChangeAspect="1"/>
          </p:cNvPicPr>
          <p:nvPr/>
        </p:nvPicPr>
        <p:blipFill>
          <a:blip r:embed="rId2"/>
          <a:stretch>
            <a:fillRect/>
          </a:stretch>
        </p:blipFill>
        <p:spPr>
          <a:xfrm>
            <a:off x="406065" y="1392967"/>
            <a:ext cx="8242236" cy="2121921"/>
          </a:xfrm>
          <a:prstGeom prst="rect">
            <a:avLst/>
          </a:prstGeom>
        </p:spPr>
      </p:pic>
      <p:sp>
        <p:nvSpPr>
          <p:cNvPr id="6" name="TextBox 5"/>
          <p:cNvSpPr txBox="1"/>
          <p:nvPr/>
        </p:nvSpPr>
        <p:spPr>
          <a:xfrm>
            <a:off x="7165242" y="6488528"/>
            <a:ext cx="1811365" cy="276999"/>
          </a:xfrm>
          <a:prstGeom prst="rect">
            <a:avLst/>
          </a:prstGeom>
          <a:noFill/>
        </p:spPr>
        <p:txBody>
          <a:bodyPr wrap="square" rtlCol="0">
            <a:spAutoFit/>
          </a:bodyPr>
          <a:lstStyle/>
          <a:p>
            <a:pPr algn="ctr"/>
            <a:r>
              <a:rPr lang="en-US" sz="1200" dirty="0">
                <a:latin typeface="Arial"/>
                <a:cs typeface="Arial"/>
              </a:rPr>
              <a:t>(Field, Science, 2016)</a:t>
            </a:r>
          </a:p>
        </p:txBody>
      </p:sp>
      <p:sp>
        <p:nvSpPr>
          <p:cNvPr id="7" name="TextBox 6"/>
          <p:cNvSpPr txBox="1"/>
          <p:nvPr/>
        </p:nvSpPr>
        <p:spPr>
          <a:xfrm>
            <a:off x="1045399" y="3628023"/>
            <a:ext cx="7265954" cy="2585323"/>
          </a:xfrm>
          <a:prstGeom prst="rect">
            <a:avLst/>
          </a:prstGeom>
          <a:noFill/>
        </p:spPr>
        <p:txBody>
          <a:bodyPr wrap="square" rtlCol="0">
            <a:spAutoFit/>
          </a:bodyPr>
          <a:lstStyle/>
          <a:p>
            <a:pPr marL="285750" indent="-285750">
              <a:buFont typeface="Arial"/>
              <a:buChar char="•"/>
            </a:pPr>
            <a:r>
              <a:rPr lang="en-US" dirty="0"/>
              <a:t>Mutations happen in the population as a </a:t>
            </a:r>
            <a:r>
              <a:rPr lang="en-US" b="1" dirty="0"/>
              <a:t>de novo </a:t>
            </a:r>
            <a:r>
              <a:rPr lang="en-US" dirty="0"/>
              <a:t>(new mutation) and are necessarily rare. </a:t>
            </a:r>
          </a:p>
          <a:p>
            <a:pPr marL="285750" indent="-285750">
              <a:buFont typeface="Arial"/>
              <a:buChar char="•"/>
            </a:pPr>
            <a:r>
              <a:rPr lang="en-US" dirty="0"/>
              <a:t>They can undergo </a:t>
            </a:r>
            <a:r>
              <a:rPr lang="en-US" b="1" dirty="0"/>
              <a:t>positive selection </a:t>
            </a:r>
            <a:r>
              <a:rPr lang="en-US" dirty="0"/>
              <a:t>(increasing allele frequency) or </a:t>
            </a:r>
            <a:r>
              <a:rPr lang="en-US" b="1" dirty="0"/>
              <a:t>purifying selection</a:t>
            </a:r>
            <a:r>
              <a:rPr lang="en-US" dirty="0"/>
              <a:t> (decreasing allele frequency) based on their influence on survival or reproduction.  </a:t>
            </a:r>
          </a:p>
          <a:p>
            <a:pPr marL="285750" indent="-285750">
              <a:buFont typeface="Arial"/>
              <a:buChar char="•"/>
            </a:pPr>
            <a:r>
              <a:rPr lang="en-US" dirty="0"/>
              <a:t>They can also undergo random </a:t>
            </a:r>
            <a:r>
              <a:rPr lang="en-US" b="1" dirty="0"/>
              <a:t>genetic drift</a:t>
            </a:r>
            <a:r>
              <a:rPr lang="en-US" dirty="0"/>
              <a:t>, randomly increasing or decreasing in frequency over long periods.</a:t>
            </a:r>
          </a:p>
          <a:p>
            <a:pPr marL="285750" indent="-285750">
              <a:buFont typeface="Arial"/>
              <a:buChar char="•"/>
            </a:pPr>
            <a:r>
              <a:rPr lang="en-US" dirty="0"/>
              <a:t>We generally do not know the evolutionary histories of each genetic variant in the human population.</a:t>
            </a:r>
          </a:p>
        </p:txBody>
      </p:sp>
    </p:spTree>
    <p:extLst>
      <p:ext uri="{BB962C8B-B14F-4D97-AF65-F5344CB8AC3E}">
        <p14:creationId xmlns:p14="http://schemas.microsoft.com/office/powerpoint/2010/main" val="2080440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99296" y="-35304"/>
            <a:ext cx="8229600" cy="1143000"/>
          </a:xfrm>
        </p:spPr>
        <p:txBody>
          <a:bodyPr>
            <a:normAutofit/>
          </a:bodyPr>
          <a:lstStyle/>
          <a:p>
            <a:r>
              <a:rPr lang="en-US" sz="3000" dirty="0">
                <a:latin typeface="Arial"/>
                <a:cs typeface="Arial"/>
              </a:rPr>
              <a:t>Somatic </a:t>
            </a:r>
            <a:r>
              <a:rPr lang="en-US" sz="3000" dirty="0" err="1">
                <a:latin typeface="Arial"/>
                <a:cs typeface="Arial"/>
              </a:rPr>
              <a:t>vs</a:t>
            </a:r>
            <a:r>
              <a:rPr lang="en-US" sz="3000" dirty="0">
                <a:latin typeface="Arial"/>
                <a:cs typeface="Arial"/>
              </a:rPr>
              <a:t> </a:t>
            </a:r>
            <a:r>
              <a:rPr lang="en-US" sz="3000" dirty="0" err="1">
                <a:latin typeface="Arial"/>
                <a:cs typeface="Arial"/>
              </a:rPr>
              <a:t>Germline</a:t>
            </a:r>
            <a:r>
              <a:rPr lang="en-US" sz="3000" dirty="0">
                <a:latin typeface="Arial"/>
                <a:cs typeface="Arial"/>
              </a:rPr>
              <a:t> Mutations</a:t>
            </a:r>
          </a:p>
        </p:txBody>
      </p:sp>
      <p:pic>
        <p:nvPicPr>
          <p:cNvPr id="6" name="Picture 5"/>
          <p:cNvPicPr>
            <a:picLocks noChangeAspect="1"/>
          </p:cNvPicPr>
          <p:nvPr/>
        </p:nvPicPr>
        <p:blipFill>
          <a:blip r:embed="rId2"/>
          <a:stretch>
            <a:fillRect/>
          </a:stretch>
        </p:blipFill>
        <p:spPr>
          <a:xfrm>
            <a:off x="1107619" y="1442880"/>
            <a:ext cx="1795308" cy="3245365"/>
          </a:xfrm>
          <a:prstGeom prst="rect">
            <a:avLst/>
          </a:prstGeom>
        </p:spPr>
      </p:pic>
      <p:sp>
        <p:nvSpPr>
          <p:cNvPr id="7" name="TextBox 6"/>
          <p:cNvSpPr txBox="1"/>
          <p:nvPr/>
        </p:nvSpPr>
        <p:spPr>
          <a:xfrm>
            <a:off x="5425706" y="6552408"/>
            <a:ext cx="3879215" cy="276999"/>
          </a:xfrm>
          <a:prstGeom prst="rect">
            <a:avLst/>
          </a:prstGeom>
          <a:noFill/>
        </p:spPr>
        <p:txBody>
          <a:bodyPr wrap="square" rtlCol="0">
            <a:spAutoFit/>
          </a:bodyPr>
          <a:lstStyle/>
          <a:p>
            <a:pPr algn="ctr"/>
            <a:r>
              <a:rPr lang="en-US" sz="1200" dirty="0">
                <a:latin typeface="Arial"/>
                <a:cs typeface="Arial"/>
              </a:rPr>
              <a:t>(</a:t>
            </a:r>
            <a:r>
              <a:rPr lang="en-US" sz="1200" dirty="0" err="1">
                <a:latin typeface="Arial"/>
                <a:cs typeface="Arial"/>
              </a:rPr>
              <a:t>Poduri</a:t>
            </a:r>
            <a:r>
              <a:rPr lang="en-US" sz="1200" dirty="0">
                <a:latin typeface="Arial"/>
                <a:cs typeface="Arial"/>
              </a:rPr>
              <a:t>, Science, 2013, </a:t>
            </a:r>
            <a:r>
              <a:rPr lang="en-US" sz="1200" dirty="0" err="1">
                <a:latin typeface="Arial"/>
                <a:cs typeface="Arial"/>
              </a:rPr>
              <a:t>Lodato</a:t>
            </a:r>
            <a:r>
              <a:rPr lang="en-US" sz="1200" dirty="0">
                <a:latin typeface="Arial"/>
                <a:cs typeface="Arial"/>
              </a:rPr>
              <a:t>, Science, 2015)</a:t>
            </a:r>
          </a:p>
        </p:txBody>
      </p:sp>
      <p:sp>
        <p:nvSpPr>
          <p:cNvPr id="8" name="TextBox 7"/>
          <p:cNvSpPr txBox="1"/>
          <p:nvPr/>
        </p:nvSpPr>
        <p:spPr>
          <a:xfrm>
            <a:off x="397424" y="4855680"/>
            <a:ext cx="8492786" cy="2031325"/>
          </a:xfrm>
          <a:prstGeom prst="rect">
            <a:avLst/>
          </a:prstGeom>
          <a:noFill/>
        </p:spPr>
        <p:txBody>
          <a:bodyPr wrap="square" rtlCol="0">
            <a:spAutoFit/>
          </a:bodyPr>
          <a:lstStyle/>
          <a:p>
            <a:pPr marL="285750" indent="-285750">
              <a:buFont typeface="Arial"/>
              <a:buChar char="•"/>
            </a:pPr>
            <a:r>
              <a:rPr lang="en-US" dirty="0"/>
              <a:t>We previously assumed the genome sequence is identical between every two cells in the body, which is roughly true.</a:t>
            </a:r>
          </a:p>
          <a:p>
            <a:pPr marL="285750" indent="-285750">
              <a:buFont typeface="Arial"/>
              <a:buChar char="•"/>
            </a:pPr>
            <a:r>
              <a:rPr lang="en-US" dirty="0"/>
              <a:t>But, each neuron has ~1400 somatic mutations from single cell genome sequencing. </a:t>
            </a:r>
          </a:p>
          <a:p>
            <a:pPr marL="285750" indent="-285750">
              <a:buFont typeface="Arial"/>
              <a:buChar char="•"/>
            </a:pPr>
            <a:r>
              <a:rPr lang="en-US" dirty="0"/>
              <a:t>Brain-affecting somatic mutations will not be passed on unless they happen before development of gonads.</a:t>
            </a:r>
          </a:p>
          <a:p>
            <a:endParaRPr lang="en-US" dirty="0"/>
          </a:p>
        </p:txBody>
      </p:sp>
      <p:pic>
        <p:nvPicPr>
          <p:cNvPr id="10" name="Picture 9"/>
          <p:cNvPicPr>
            <a:picLocks noChangeAspect="1"/>
          </p:cNvPicPr>
          <p:nvPr/>
        </p:nvPicPr>
        <p:blipFill>
          <a:blip r:embed="rId3"/>
          <a:stretch>
            <a:fillRect/>
          </a:stretch>
        </p:blipFill>
        <p:spPr>
          <a:xfrm>
            <a:off x="3179395" y="1598400"/>
            <a:ext cx="5440837" cy="3003921"/>
          </a:xfrm>
          <a:prstGeom prst="rect">
            <a:avLst/>
          </a:prstGeom>
        </p:spPr>
      </p:pic>
    </p:spTree>
    <p:extLst>
      <p:ext uri="{BB962C8B-B14F-4D97-AF65-F5344CB8AC3E}">
        <p14:creationId xmlns:p14="http://schemas.microsoft.com/office/powerpoint/2010/main" val="3045349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75BF62-32C2-9045-B645-2D332012BAAE}"/>
              </a:ext>
            </a:extLst>
          </p:cNvPr>
          <p:cNvSpPr>
            <a:spLocks noGrp="1"/>
          </p:cNvSpPr>
          <p:nvPr>
            <p:ph sz="quarter" idx="1"/>
          </p:nvPr>
        </p:nvSpPr>
        <p:spPr/>
        <p:txBody>
          <a:bodyPr/>
          <a:lstStyle/>
          <a:p>
            <a:r>
              <a:rPr lang="en-US" dirty="0"/>
              <a:t>Many genetic variants exist in everyone’s genome.</a:t>
            </a:r>
          </a:p>
          <a:p>
            <a:r>
              <a:rPr lang="en-US" dirty="0"/>
              <a:t>Most likely have infinitesimally small effect on any trait</a:t>
            </a:r>
          </a:p>
          <a:p>
            <a:r>
              <a:rPr lang="en-US" dirty="0"/>
              <a:t>Which affect brain structure and function?</a:t>
            </a:r>
          </a:p>
        </p:txBody>
      </p:sp>
      <p:sp>
        <p:nvSpPr>
          <p:cNvPr id="4" name="Title 1">
            <a:extLst>
              <a:ext uri="{FF2B5EF4-FFF2-40B4-BE49-F238E27FC236}">
                <a16:creationId xmlns:a16="http://schemas.microsoft.com/office/drawing/2014/main" id="{DAA37D4A-F613-D34F-B047-066079D82AA3}"/>
              </a:ext>
            </a:extLst>
          </p:cNvPr>
          <p:cNvSpPr>
            <a:spLocks noGrp="1"/>
          </p:cNvSpPr>
          <p:nvPr>
            <p:ph type="title"/>
          </p:nvPr>
        </p:nvSpPr>
        <p:spPr>
          <a:xfrm>
            <a:off x="599296" y="-35304"/>
            <a:ext cx="8229600" cy="1143000"/>
          </a:xfrm>
        </p:spPr>
        <p:txBody>
          <a:bodyPr>
            <a:normAutofit/>
          </a:bodyPr>
          <a:lstStyle/>
          <a:p>
            <a:r>
              <a:rPr lang="en-US" sz="3000" dirty="0">
                <a:latin typeface="Arial"/>
                <a:cs typeface="Arial"/>
              </a:rPr>
              <a:t>Relevance of genetic variation to brain structure</a:t>
            </a:r>
          </a:p>
        </p:txBody>
      </p:sp>
    </p:spTree>
    <p:extLst>
      <p:ext uri="{BB962C8B-B14F-4D97-AF65-F5344CB8AC3E}">
        <p14:creationId xmlns:p14="http://schemas.microsoft.com/office/powerpoint/2010/main" val="4197619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a:t>Types of genetic variation in the human genome</a:t>
            </a:r>
          </a:p>
          <a:p>
            <a:r>
              <a:rPr lang="en-US" b="1" dirty="0"/>
              <a:t>Some big questions in imaging genetics</a:t>
            </a:r>
          </a:p>
          <a:p>
            <a:r>
              <a:rPr lang="en-US" dirty="0"/>
              <a:t>Heritability</a:t>
            </a:r>
          </a:p>
          <a:p>
            <a:r>
              <a:rPr lang="en-US" dirty="0"/>
              <a:t>Imaging genetics history</a:t>
            </a:r>
          </a:p>
          <a:p>
            <a:r>
              <a:rPr lang="en-US" dirty="0"/>
              <a:t>Progress in answering the big questions</a:t>
            </a:r>
          </a:p>
        </p:txBody>
      </p:sp>
      <p:sp>
        <p:nvSpPr>
          <p:cNvPr id="4" name="Title 1"/>
          <p:cNvSpPr>
            <a:spLocks noGrp="1"/>
          </p:cNvSpPr>
          <p:nvPr>
            <p:ph type="title"/>
          </p:nvPr>
        </p:nvSpPr>
        <p:spPr>
          <a:xfrm>
            <a:off x="599296" y="-35304"/>
            <a:ext cx="8229600" cy="1143000"/>
          </a:xfrm>
        </p:spPr>
        <p:txBody>
          <a:bodyPr>
            <a:normAutofit/>
          </a:bodyPr>
          <a:lstStyle/>
          <a:p>
            <a:r>
              <a:rPr lang="en-US" sz="3000" dirty="0">
                <a:latin typeface="Arial"/>
                <a:cs typeface="Arial"/>
              </a:rPr>
              <a:t>Outline</a:t>
            </a:r>
          </a:p>
        </p:txBody>
      </p:sp>
    </p:spTree>
    <p:extLst>
      <p:ext uri="{BB962C8B-B14F-4D97-AF65-F5344CB8AC3E}">
        <p14:creationId xmlns:p14="http://schemas.microsoft.com/office/powerpoint/2010/main" val="2184682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DAE191-3EB2-1D4E-9223-98BF5786D96D}"/>
              </a:ext>
            </a:extLst>
          </p:cNvPr>
          <p:cNvSpPr>
            <a:spLocks noGrp="1"/>
          </p:cNvSpPr>
          <p:nvPr>
            <p:ph sz="quarter" idx="1"/>
          </p:nvPr>
        </p:nvSpPr>
        <p:spPr>
          <a:xfrm>
            <a:off x="612648" y="1600200"/>
            <a:ext cx="8153400" cy="4495800"/>
          </a:xfrm>
        </p:spPr>
        <p:txBody>
          <a:bodyPr>
            <a:normAutofit lnSpcReduction="10000"/>
          </a:bodyPr>
          <a:lstStyle/>
          <a:p>
            <a:r>
              <a:rPr lang="en-US" dirty="0"/>
              <a:t>How does genetic variation lead to disorders of the brain?</a:t>
            </a:r>
          </a:p>
          <a:p>
            <a:r>
              <a:rPr lang="en-US" dirty="0"/>
              <a:t>What cell-types and developmental processes impact brain structure?</a:t>
            </a:r>
          </a:p>
          <a:p>
            <a:r>
              <a:rPr lang="en-US" dirty="0"/>
              <a:t>Do genetic changes that affect brain structure also affect brain function?</a:t>
            </a:r>
          </a:p>
          <a:p>
            <a:r>
              <a:rPr lang="en-US" dirty="0"/>
              <a:t>What genetic changes have led to humans having big brains and unique cognitive capabilities?</a:t>
            </a:r>
            <a:br>
              <a:rPr lang="en-US" dirty="0"/>
            </a:br>
            <a:endParaRPr lang="en-US" dirty="0"/>
          </a:p>
        </p:txBody>
      </p:sp>
      <p:sp>
        <p:nvSpPr>
          <p:cNvPr id="4" name="Title 1">
            <a:extLst>
              <a:ext uri="{FF2B5EF4-FFF2-40B4-BE49-F238E27FC236}">
                <a16:creationId xmlns:a16="http://schemas.microsoft.com/office/drawing/2014/main" id="{56CA7DC1-44BD-544A-A013-217BAE1348D3}"/>
              </a:ext>
            </a:extLst>
          </p:cNvPr>
          <p:cNvSpPr>
            <a:spLocks noGrp="1"/>
          </p:cNvSpPr>
          <p:nvPr>
            <p:ph type="title"/>
          </p:nvPr>
        </p:nvSpPr>
        <p:spPr>
          <a:xfrm>
            <a:off x="599296" y="-35304"/>
            <a:ext cx="8229600" cy="1143000"/>
          </a:xfrm>
        </p:spPr>
        <p:txBody>
          <a:bodyPr>
            <a:normAutofit/>
          </a:bodyPr>
          <a:lstStyle/>
          <a:p>
            <a:r>
              <a:rPr lang="en-US" sz="3000" dirty="0">
                <a:latin typeface="Arial"/>
                <a:cs typeface="Arial"/>
              </a:rPr>
              <a:t>Some big questions in imaging genetics</a:t>
            </a:r>
          </a:p>
        </p:txBody>
      </p:sp>
    </p:spTree>
    <p:extLst>
      <p:ext uri="{BB962C8B-B14F-4D97-AF65-F5344CB8AC3E}">
        <p14:creationId xmlns:p14="http://schemas.microsoft.com/office/powerpoint/2010/main" val="2560113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a:t>Types of genetic variation in the human genome</a:t>
            </a:r>
          </a:p>
          <a:p>
            <a:r>
              <a:rPr lang="en-US" dirty="0"/>
              <a:t>Some big questions in imaging genetics</a:t>
            </a:r>
          </a:p>
          <a:p>
            <a:r>
              <a:rPr lang="en-US" b="1" dirty="0"/>
              <a:t>Heritability</a:t>
            </a:r>
          </a:p>
          <a:p>
            <a:r>
              <a:rPr lang="en-US" dirty="0"/>
              <a:t>Imaging genetics history</a:t>
            </a:r>
          </a:p>
          <a:p>
            <a:r>
              <a:rPr lang="en-US" dirty="0"/>
              <a:t>Progress in answering the big questions</a:t>
            </a:r>
          </a:p>
        </p:txBody>
      </p:sp>
      <p:sp>
        <p:nvSpPr>
          <p:cNvPr id="4" name="Title 1"/>
          <p:cNvSpPr>
            <a:spLocks noGrp="1"/>
          </p:cNvSpPr>
          <p:nvPr>
            <p:ph type="title"/>
          </p:nvPr>
        </p:nvSpPr>
        <p:spPr>
          <a:xfrm>
            <a:off x="599296" y="-35304"/>
            <a:ext cx="8229600" cy="1143000"/>
          </a:xfrm>
        </p:spPr>
        <p:txBody>
          <a:bodyPr>
            <a:normAutofit/>
          </a:bodyPr>
          <a:lstStyle/>
          <a:p>
            <a:r>
              <a:rPr lang="en-US" sz="3000" dirty="0">
                <a:latin typeface="Arial"/>
                <a:cs typeface="Arial"/>
              </a:rPr>
              <a:t>Outline</a:t>
            </a:r>
          </a:p>
        </p:txBody>
      </p:sp>
    </p:spTree>
    <p:extLst>
      <p:ext uri="{BB962C8B-B14F-4D97-AF65-F5344CB8AC3E}">
        <p14:creationId xmlns:p14="http://schemas.microsoft.com/office/powerpoint/2010/main" val="2430480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images.teamsugar.com/files/upl1/1/13254/24_2008/twinsees.jpg"/>
          <p:cNvPicPr>
            <a:picLocks noChangeAspect="1" noChangeArrowheads="1"/>
          </p:cNvPicPr>
          <p:nvPr/>
        </p:nvPicPr>
        <p:blipFill>
          <a:blip r:embed="rId3" cstate="print"/>
          <a:srcRect/>
          <a:stretch>
            <a:fillRect/>
          </a:stretch>
        </p:blipFill>
        <p:spPr bwMode="auto">
          <a:xfrm>
            <a:off x="5082423" y="2500306"/>
            <a:ext cx="3604377" cy="2352675"/>
          </a:xfrm>
          <a:prstGeom prst="rect">
            <a:avLst/>
          </a:prstGeom>
          <a:noFill/>
        </p:spPr>
      </p:pic>
      <p:pic>
        <p:nvPicPr>
          <p:cNvPr id="6" name="Picture 4" descr="Veronicas-MRI-Scan-(14)"/>
          <p:cNvPicPr>
            <a:picLocks noChangeAspect="1" noChangeArrowheads="1"/>
          </p:cNvPicPr>
          <p:nvPr/>
        </p:nvPicPr>
        <p:blipFill>
          <a:blip r:embed="rId4" cstate="print"/>
          <a:srcRect l="6445" t="3851" r="2667"/>
          <a:stretch>
            <a:fillRect/>
          </a:stretch>
        </p:blipFill>
        <p:spPr bwMode="auto">
          <a:xfrm>
            <a:off x="304800" y="2490781"/>
            <a:ext cx="3276600" cy="2311005"/>
          </a:xfrm>
          <a:prstGeom prst="rect">
            <a:avLst/>
          </a:prstGeom>
          <a:noFill/>
          <a:ln w="9525">
            <a:noFill/>
            <a:miter lim="800000"/>
            <a:headEnd/>
            <a:tailEnd/>
          </a:ln>
        </p:spPr>
      </p:pic>
      <p:sp>
        <p:nvSpPr>
          <p:cNvPr id="7" name="TextBox 6"/>
          <p:cNvSpPr txBox="1"/>
          <p:nvPr/>
        </p:nvSpPr>
        <p:spPr>
          <a:xfrm>
            <a:off x="381000" y="4776781"/>
            <a:ext cx="3124200" cy="923330"/>
          </a:xfrm>
          <a:prstGeom prst="rect">
            <a:avLst/>
          </a:prstGeom>
          <a:noFill/>
        </p:spPr>
        <p:txBody>
          <a:bodyPr wrap="square" rtlCol="0">
            <a:spAutoFit/>
          </a:bodyPr>
          <a:lstStyle/>
          <a:p>
            <a:pPr algn="ctr"/>
            <a:r>
              <a:rPr lang="en-US" dirty="0">
                <a:latin typeface="Arial"/>
                <a:cs typeface="Arial"/>
              </a:rPr>
              <a:t>Identical twins</a:t>
            </a:r>
          </a:p>
          <a:p>
            <a:pPr algn="ctr"/>
            <a:r>
              <a:rPr lang="en-US" dirty="0">
                <a:latin typeface="Arial"/>
                <a:cs typeface="Arial"/>
              </a:rPr>
              <a:t>Share 100% of alleles + common environment</a:t>
            </a:r>
          </a:p>
        </p:txBody>
      </p:sp>
      <p:sp>
        <p:nvSpPr>
          <p:cNvPr id="8" name="TextBox 7"/>
          <p:cNvSpPr txBox="1"/>
          <p:nvPr/>
        </p:nvSpPr>
        <p:spPr>
          <a:xfrm>
            <a:off x="5082423" y="4776781"/>
            <a:ext cx="3604377" cy="923330"/>
          </a:xfrm>
          <a:prstGeom prst="rect">
            <a:avLst/>
          </a:prstGeom>
          <a:noFill/>
        </p:spPr>
        <p:txBody>
          <a:bodyPr wrap="square" rtlCol="0">
            <a:spAutoFit/>
          </a:bodyPr>
          <a:lstStyle/>
          <a:p>
            <a:pPr algn="ctr"/>
            <a:r>
              <a:rPr lang="en-US" dirty="0">
                <a:latin typeface="Arial"/>
                <a:cs typeface="Arial"/>
              </a:rPr>
              <a:t>Fraternal Twins</a:t>
            </a:r>
          </a:p>
          <a:p>
            <a:pPr algn="ctr"/>
            <a:r>
              <a:rPr lang="en-US" dirty="0">
                <a:latin typeface="Arial"/>
                <a:cs typeface="Arial"/>
              </a:rPr>
              <a:t>Share 50% of alleles on average + common environment</a:t>
            </a:r>
          </a:p>
        </p:txBody>
      </p:sp>
      <p:sp>
        <p:nvSpPr>
          <p:cNvPr id="15" name="Title 1"/>
          <p:cNvSpPr>
            <a:spLocks noGrp="1"/>
          </p:cNvSpPr>
          <p:nvPr>
            <p:ph type="title"/>
          </p:nvPr>
        </p:nvSpPr>
        <p:spPr>
          <a:xfrm>
            <a:off x="599296" y="-35304"/>
            <a:ext cx="8229600" cy="1143000"/>
          </a:xfrm>
        </p:spPr>
        <p:txBody>
          <a:bodyPr>
            <a:normAutofit/>
          </a:bodyPr>
          <a:lstStyle/>
          <a:p>
            <a:r>
              <a:rPr lang="en-US" sz="3000" dirty="0">
                <a:latin typeface="Arial"/>
                <a:cs typeface="Arial"/>
              </a:rPr>
              <a:t>Twins and heritability</a:t>
            </a:r>
          </a:p>
        </p:txBody>
      </p:sp>
      <p:sp>
        <p:nvSpPr>
          <p:cNvPr id="17" name="TextBox 16"/>
          <p:cNvSpPr txBox="1"/>
          <p:nvPr/>
        </p:nvSpPr>
        <p:spPr>
          <a:xfrm>
            <a:off x="381000" y="1680535"/>
            <a:ext cx="8229600" cy="369332"/>
          </a:xfrm>
          <a:prstGeom prst="rect">
            <a:avLst/>
          </a:prstGeom>
          <a:noFill/>
        </p:spPr>
        <p:txBody>
          <a:bodyPr wrap="square" rtlCol="0">
            <a:spAutoFit/>
          </a:bodyPr>
          <a:lstStyle/>
          <a:p>
            <a:pPr algn="ctr"/>
            <a:r>
              <a:rPr lang="en-US" dirty="0">
                <a:latin typeface="Arial"/>
                <a:cs typeface="Arial"/>
              </a:rPr>
              <a:t>What percentage of trait/phenotype variance is due to genetic variation?</a:t>
            </a:r>
          </a:p>
        </p:txBody>
      </p:sp>
      <p:sp>
        <p:nvSpPr>
          <p:cNvPr id="4" name="TextBox 3"/>
          <p:cNvSpPr txBox="1"/>
          <p:nvPr/>
        </p:nvSpPr>
        <p:spPr>
          <a:xfrm>
            <a:off x="3207618" y="1307095"/>
            <a:ext cx="2978378" cy="369332"/>
          </a:xfrm>
          <a:prstGeom prst="rect">
            <a:avLst/>
          </a:prstGeom>
          <a:noFill/>
        </p:spPr>
        <p:txBody>
          <a:bodyPr wrap="square" rtlCol="0">
            <a:spAutoFit/>
          </a:bodyPr>
          <a:lstStyle/>
          <a:p>
            <a:r>
              <a:rPr lang="en-US" dirty="0"/>
              <a:t>H</a:t>
            </a:r>
            <a:r>
              <a:rPr lang="en-US" baseline="30000" dirty="0"/>
              <a:t>2</a:t>
            </a:r>
            <a:r>
              <a:rPr lang="en-US" dirty="0"/>
              <a:t> = σ</a:t>
            </a:r>
            <a:r>
              <a:rPr lang="en-US" baseline="30000" dirty="0"/>
              <a:t>2</a:t>
            </a:r>
            <a:r>
              <a:rPr lang="en-US" baseline="-25000" dirty="0"/>
              <a:t>genetics</a:t>
            </a:r>
            <a:r>
              <a:rPr lang="en-US" dirty="0"/>
              <a:t> / σ</a:t>
            </a:r>
            <a:r>
              <a:rPr lang="en-US" baseline="30000" dirty="0"/>
              <a:t>2</a:t>
            </a:r>
            <a:r>
              <a:rPr lang="en-US" baseline="-25000" dirty="0"/>
              <a:t>phenotype</a:t>
            </a:r>
          </a:p>
        </p:txBody>
      </p:sp>
      <p:sp>
        <p:nvSpPr>
          <p:cNvPr id="9" name="TextBox 8"/>
          <p:cNvSpPr txBox="1"/>
          <p:nvPr/>
        </p:nvSpPr>
        <p:spPr>
          <a:xfrm>
            <a:off x="2133996" y="5823360"/>
            <a:ext cx="4518542" cy="369332"/>
          </a:xfrm>
          <a:prstGeom prst="rect">
            <a:avLst/>
          </a:prstGeom>
          <a:noFill/>
        </p:spPr>
        <p:txBody>
          <a:bodyPr wrap="square" rtlCol="0">
            <a:spAutoFit/>
          </a:bodyPr>
          <a:lstStyle/>
          <a:p>
            <a:r>
              <a:rPr lang="en-US" dirty="0"/>
              <a:t>Falconer’s heritability: h</a:t>
            </a:r>
            <a:r>
              <a:rPr lang="en-US" baseline="30000" dirty="0"/>
              <a:t>2</a:t>
            </a:r>
            <a:r>
              <a:rPr lang="en-US" dirty="0"/>
              <a:t> = 2(</a:t>
            </a:r>
            <a:r>
              <a:rPr lang="en-US" dirty="0" err="1"/>
              <a:t>r</a:t>
            </a:r>
            <a:r>
              <a:rPr lang="en-US" baseline="-25000" dirty="0" err="1"/>
              <a:t>mz</a:t>
            </a:r>
            <a:r>
              <a:rPr lang="en-US" dirty="0"/>
              <a:t> – </a:t>
            </a:r>
            <a:r>
              <a:rPr lang="en-US" dirty="0" err="1"/>
              <a:t>r</a:t>
            </a:r>
            <a:r>
              <a:rPr lang="en-US" baseline="-25000" dirty="0" err="1"/>
              <a:t>dz</a:t>
            </a:r>
            <a:r>
              <a:rPr lang="en-US" dirty="0"/>
              <a:t>)</a:t>
            </a:r>
          </a:p>
        </p:txBody>
      </p:sp>
    </p:spTree>
    <p:extLst>
      <p:ext uri="{BB962C8B-B14F-4D97-AF65-F5344CB8AC3E}">
        <p14:creationId xmlns:p14="http://schemas.microsoft.com/office/powerpoint/2010/main" val="2583279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un.org/cyberschoolbus/untour/imgnor.jpg"/>
          <p:cNvPicPr>
            <a:picLocks noChangeAspect="1" noChangeArrowheads="1"/>
          </p:cNvPicPr>
          <p:nvPr/>
        </p:nvPicPr>
        <p:blipFill>
          <a:blip r:embed="rId2" cstate="print"/>
          <a:srcRect/>
          <a:stretch>
            <a:fillRect/>
          </a:stretch>
        </p:blipFill>
        <p:spPr bwMode="auto">
          <a:xfrm>
            <a:off x="2743200" y="1822624"/>
            <a:ext cx="3581400" cy="4033108"/>
          </a:xfrm>
          <a:prstGeom prst="rect">
            <a:avLst/>
          </a:prstGeom>
          <a:noFill/>
        </p:spPr>
      </p:pic>
      <p:sp>
        <p:nvSpPr>
          <p:cNvPr id="5" name="TextBox 4"/>
          <p:cNvSpPr txBox="1"/>
          <p:nvPr/>
        </p:nvSpPr>
        <p:spPr>
          <a:xfrm>
            <a:off x="1524000" y="1447800"/>
            <a:ext cx="6096000" cy="369332"/>
          </a:xfrm>
          <a:prstGeom prst="rect">
            <a:avLst/>
          </a:prstGeom>
          <a:noFill/>
        </p:spPr>
        <p:txBody>
          <a:bodyPr wrap="square" rtlCol="0">
            <a:spAutoFit/>
          </a:bodyPr>
          <a:lstStyle/>
          <a:p>
            <a:pPr algn="ctr"/>
            <a:r>
              <a:rPr lang="en-US" dirty="0">
                <a:latin typeface="Arial"/>
                <a:cs typeface="Arial"/>
              </a:rPr>
              <a:t>99.9% of DNA identical between any two people</a:t>
            </a:r>
          </a:p>
        </p:txBody>
      </p:sp>
      <p:sp>
        <p:nvSpPr>
          <p:cNvPr id="6" name="TextBox 5"/>
          <p:cNvSpPr txBox="1"/>
          <p:nvPr/>
        </p:nvSpPr>
        <p:spPr>
          <a:xfrm>
            <a:off x="1676400" y="5931932"/>
            <a:ext cx="5791200" cy="646331"/>
          </a:xfrm>
          <a:prstGeom prst="rect">
            <a:avLst/>
          </a:prstGeom>
          <a:noFill/>
        </p:spPr>
        <p:txBody>
          <a:bodyPr wrap="square" rtlCol="0">
            <a:spAutoFit/>
          </a:bodyPr>
          <a:lstStyle/>
          <a:p>
            <a:pPr algn="ctr"/>
            <a:r>
              <a:rPr lang="en-US" dirty="0">
                <a:latin typeface="Arial"/>
                <a:cs typeface="Arial"/>
              </a:rPr>
              <a:t>DNA </a:t>
            </a:r>
            <a:r>
              <a:rPr lang="en-US" b="1" dirty="0">
                <a:latin typeface="Arial"/>
                <a:cs typeface="Arial"/>
              </a:rPr>
              <a:t>variation</a:t>
            </a:r>
            <a:r>
              <a:rPr lang="en-US" dirty="0">
                <a:latin typeface="Arial"/>
                <a:cs typeface="Arial"/>
              </a:rPr>
              <a:t> causes changes in height, personality, predisposition to disease, and brain structure.</a:t>
            </a:r>
          </a:p>
        </p:txBody>
      </p:sp>
      <p:sp>
        <p:nvSpPr>
          <p:cNvPr id="7" name="Title 1"/>
          <p:cNvSpPr>
            <a:spLocks noGrp="1"/>
          </p:cNvSpPr>
          <p:nvPr>
            <p:ph type="title"/>
          </p:nvPr>
        </p:nvSpPr>
        <p:spPr>
          <a:xfrm>
            <a:off x="599296" y="-35304"/>
            <a:ext cx="8229600" cy="1143000"/>
          </a:xfrm>
        </p:spPr>
        <p:txBody>
          <a:bodyPr>
            <a:normAutofit/>
          </a:bodyPr>
          <a:lstStyle/>
          <a:p>
            <a:r>
              <a:rPr lang="en-US" sz="3000" dirty="0">
                <a:latin typeface="Arial"/>
                <a:cs typeface="Arial"/>
              </a:rPr>
              <a:t>Human genetics</a:t>
            </a:r>
          </a:p>
        </p:txBody>
      </p:sp>
    </p:spTree>
    <p:extLst>
      <p:ext uri="{BB962C8B-B14F-4D97-AF65-F5344CB8AC3E}">
        <p14:creationId xmlns:p14="http://schemas.microsoft.com/office/powerpoint/2010/main" val="544638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99296" y="-35304"/>
            <a:ext cx="8229600" cy="1143000"/>
          </a:xfrm>
        </p:spPr>
        <p:txBody>
          <a:bodyPr>
            <a:normAutofit/>
          </a:bodyPr>
          <a:lstStyle/>
          <a:p>
            <a:r>
              <a:rPr lang="en-US" sz="3000" dirty="0">
                <a:latin typeface="Arial"/>
                <a:cs typeface="Arial"/>
              </a:rPr>
              <a:t>Common misconceptions about heritability</a:t>
            </a:r>
          </a:p>
        </p:txBody>
      </p:sp>
      <p:sp>
        <p:nvSpPr>
          <p:cNvPr id="6" name="Content Placeholder 5"/>
          <p:cNvSpPr>
            <a:spLocks noGrp="1"/>
          </p:cNvSpPr>
          <p:nvPr>
            <p:ph sz="quarter" idx="1"/>
          </p:nvPr>
        </p:nvSpPr>
        <p:spPr/>
        <p:txBody>
          <a:bodyPr>
            <a:normAutofit fontScale="77500" lnSpcReduction="20000"/>
          </a:bodyPr>
          <a:lstStyle/>
          <a:p>
            <a:r>
              <a:rPr lang="en-US" b="1" dirty="0"/>
              <a:t>High heritability implies genetic determination</a:t>
            </a:r>
          </a:p>
          <a:p>
            <a:pPr lvl="1"/>
            <a:r>
              <a:rPr lang="en-US" dirty="0"/>
              <a:t>High heritability means that in the current population given its current environment, genetic variation explains a large amount of phenotypic variation.  If the environment changes or is manipulated, the phenotype may change even with a highly heritable trait.</a:t>
            </a:r>
          </a:p>
          <a:p>
            <a:pPr lvl="1"/>
            <a:r>
              <a:rPr lang="en-US" dirty="0"/>
              <a:t>Height is highly heritable but improved nutrition is associated with increased height.</a:t>
            </a:r>
          </a:p>
          <a:p>
            <a:r>
              <a:rPr lang="en-US" b="1" dirty="0"/>
              <a:t>Large heritability implies genetic variants of large effect</a:t>
            </a:r>
          </a:p>
          <a:p>
            <a:pPr lvl="1"/>
            <a:r>
              <a:rPr lang="en-US" dirty="0"/>
              <a:t>High heritability means there are genetic variants influencing a trait. It does not tell you if there are many genetic variants influencing a trait or only one. It does not tell you if those genetic variants influencing a trait have a strong or weak effect.</a:t>
            </a:r>
          </a:p>
        </p:txBody>
      </p:sp>
      <p:sp>
        <p:nvSpPr>
          <p:cNvPr id="7" name="TextBox 6"/>
          <p:cNvSpPr txBox="1"/>
          <p:nvPr/>
        </p:nvSpPr>
        <p:spPr>
          <a:xfrm>
            <a:off x="6448425" y="6488528"/>
            <a:ext cx="2695575" cy="276999"/>
          </a:xfrm>
          <a:prstGeom prst="rect">
            <a:avLst/>
          </a:prstGeom>
          <a:noFill/>
        </p:spPr>
        <p:txBody>
          <a:bodyPr wrap="square" rtlCol="0">
            <a:spAutoFit/>
          </a:bodyPr>
          <a:lstStyle/>
          <a:p>
            <a:pPr algn="ctr"/>
            <a:r>
              <a:rPr lang="en-US" sz="1200" dirty="0">
                <a:latin typeface="Arial"/>
                <a:cs typeface="Arial"/>
              </a:rPr>
              <a:t>(</a:t>
            </a:r>
            <a:r>
              <a:rPr lang="en-US" sz="1200" dirty="0" err="1">
                <a:latin typeface="Arial"/>
                <a:cs typeface="Arial"/>
              </a:rPr>
              <a:t>Visscher</a:t>
            </a:r>
            <a:r>
              <a:rPr lang="en-US" sz="1200" dirty="0">
                <a:latin typeface="Arial"/>
                <a:cs typeface="Arial"/>
              </a:rPr>
              <a:t>, Nat Rev Genet, 2008)</a:t>
            </a:r>
          </a:p>
        </p:txBody>
      </p:sp>
    </p:spTree>
    <p:extLst>
      <p:ext uri="{BB962C8B-B14F-4D97-AF65-F5344CB8AC3E}">
        <p14:creationId xmlns:p14="http://schemas.microsoft.com/office/powerpoint/2010/main" val="4235559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51529"/>
          <a:stretch/>
        </p:blipFill>
        <p:spPr>
          <a:xfrm>
            <a:off x="1990818" y="1529280"/>
            <a:ext cx="4657401" cy="2437301"/>
          </a:xfrm>
          <a:prstGeom prst="rect">
            <a:avLst/>
          </a:prstGeom>
        </p:spPr>
      </p:pic>
      <p:sp>
        <p:nvSpPr>
          <p:cNvPr id="5" name="Title 1"/>
          <p:cNvSpPr>
            <a:spLocks noGrp="1"/>
          </p:cNvSpPr>
          <p:nvPr>
            <p:ph type="title"/>
          </p:nvPr>
        </p:nvSpPr>
        <p:spPr>
          <a:xfrm>
            <a:off x="599296" y="-35304"/>
            <a:ext cx="8229600" cy="1143000"/>
          </a:xfrm>
        </p:spPr>
        <p:txBody>
          <a:bodyPr>
            <a:normAutofit/>
          </a:bodyPr>
          <a:lstStyle/>
          <a:p>
            <a:r>
              <a:rPr lang="en-US" sz="3000" dirty="0">
                <a:latin typeface="Arial"/>
                <a:cs typeface="Arial"/>
              </a:rPr>
              <a:t>Most well-measured traits are heritable</a:t>
            </a:r>
          </a:p>
        </p:txBody>
      </p:sp>
      <p:pic>
        <p:nvPicPr>
          <p:cNvPr id="6" name="Picture 5"/>
          <p:cNvPicPr>
            <a:picLocks noChangeAspect="1"/>
          </p:cNvPicPr>
          <p:nvPr/>
        </p:nvPicPr>
        <p:blipFill rotWithShape="1">
          <a:blip r:embed="rId3"/>
          <a:srcRect l="48565" t="19335"/>
          <a:stretch/>
        </p:blipFill>
        <p:spPr>
          <a:xfrm>
            <a:off x="2145505" y="3836112"/>
            <a:ext cx="4942247" cy="1966050"/>
          </a:xfrm>
          <a:prstGeom prst="rect">
            <a:avLst/>
          </a:prstGeom>
        </p:spPr>
      </p:pic>
      <p:pic>
        <p:nvPicPr>
          <p:cNvPr id="7" name="Picture 6"/>
          <p:cNvPicPr>
            <a:picLocks noChangeAspect="1"/>
          </p:cNvPicPr>
          <p:nvPr/>
        </p:nvPicPr>
        <p:blipFill rotWithShape="1">
          <a:blip r:embed="rId3"/>
          <a:srcRect r="95795"/>
          <a:stretch/>
        </p:blipFill>
        <p:spPr>
          <a:xfrm>
            <a:off x="1695413" y="3364861"/>
            <a:ext cx="404004" cy="2437301"/>
          </a:xfrm>
          <a:prstGeom prst="rect">
            <a:avLst/>
          </a:prstGeom>
        </p:spPr>
      </p:pic>
      <p:pic>
        <p:nvPicPr>
          <p:cNvPr id="8" name="Picture 7"/>
          <p:cNvPicPr>
            <a:picLocks noChangeAspect="1"/>
          </p:cNvPicPr>
          <p:nvPr/>
        </p:nvPicPr>
        <p:blipFill>
          <a:blip r:embed="rId4"/>
          <a:stretch>
            <a:fillRect/>
          </a:stretch>
        </p:blipFill>
        <p:spPr>
          <a:xfrm>
            <a:off x="3044763" y="1381368"/>
            <a:ext cx="3028917" cy="265792"/>
          </a:xfrm>
          <a:prstGeom prst="rect">
            <a:avLst/>
          </a:prstGeom>
        </p:spPr>
      </p:pic>
      <p:sp>
        <p:nvSpPr>
          <p:cNvPr id="9" name="Rectangle 8"/>
          <p:cNvSpPr/>
          <p:nvPr/>
        </p:nvSpPr>
        <p:spPr>
          <a:xfrm>
            <a:off x="5149237" y="1655800"/>
            <a:ext cx="1710653" cy="245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448425" y="6488528"/>
            <a:ext cx="2695575" cy="276999"/>
          </a:xfrm>
          <a:prstGeom prst="rect">
            <a:avLst/>
          </a:prstGeom>
          <a:noFill/>
        </p:spPr>
        <p:txBody>
          <a:bodyPr wrap="square" rtlCol="0">
            <a:spAutoFit/>
          </a:bodyPr>
          <a:lstStyle/>
          <a:p>
            <a:pPr algn="ctr"/>
            <a:r>
              <a:rPr lang="en-US" sz="1200" dirty="0">
                <a:latin typeface="Arial"/>
                <a:cs typeface="Arial"/>
              </a:rPr>
              <a:t>(</a:t>
            </a:r>
            <a:r>
              <a:rPr lang="en-US" sz="1200" dirty="0" err="1">
                <a:latin typeface="Arial"/>
                <a:cs typeface="Arial"/>
              </a:rPr>
              <a:t>Polderman</a:t>
            </a:r>
            <a:r>
              <a:rPr lang="en-US" sz="1200" dirty="0">
                <a:latin typeface="Arial"/>
                <a:cs typeface="Arial"/>
              </a:rPr>
              <a:t>, Nat Genet, 2015)</a:t>
            </a:r>
          </a:p>
        </p:txBody>
      </p:sp>
      <p:sp>
        <p:nvSpPr>
          <p:cNvPr id="11" name="TextBox 10"/>
          <p:cNvSpPr txBox="1"/>
          <p:nvPr/>
        </p:nvSpPr>
        <p:spPr>
          <a:xfrm>
            <a:off x="941709" y="5824164"/>
            <a:ext cx="7127719" cy="369332"/>
          </a:xfrm>
          <a:prstGeom prst="rect">
            <a:avLst/>
          </a:prstGeom>
          <a:noFill/>
        </p:spPr>
        <p:txBody>
          <a:bodyPr wrap="square" rtlCol="0">
            <a:spAutoFit/>
          </a:bodyPr>
          <a:lstStyle/>
          <a:p>
            <a:pPr algn="ctr"/>
            <a:r>
              <a:rPr lang="en-US" dirty="0"/>
              <a:t>A meta-analysis of </a:t>
            </a:r>
            <a:r>
              <a:rPr lang="fi-FI" dirty="0"/>
              <a:t>14,558,903 </a:t>
            </a:r>
            <a:r>
              <a:rPr lang="fi-FI" dirty="0" err="1"/>
              <a:t>partly</a:t>
            </a:r>
            <a:r>
              <a:rPr lang="fi-FI" dirty="0"/>
              <a:t> </a:t>
            </a:r>
            <a:r>
              <a:rPr lang="fi-FI" dirty="0" err="1"/>
              <a:t>dependent</a:t>
            </a:r>
            <a:r>
              <a:rPr lang="fi-FI" dirty="0"/>
              <a:t> </a:t>
            </a:r>
            <a:r>
              <a:rPr lang="fi-FI" dirty="0" err="1"/>
              <a:t>twin</a:t>
            </a:r>
            <a:r>
              <a:rPr lang="fi-FI" dirty="0"/>
              <a:t> </a:t>
            </a:r>
            <a:r>
              <a:rPr lang="fi-FI" dirty="0" err="1"/>
              <a:t>pairs</a:t>
            </a:r>
            <a:r>
              <a:rPr lang="fi-FI" dirty="0"/>
              <a:t>!</a:t>
            </a:r>
            <a:r>
              <a:rPr lang="en-US" dirty="0"/>
              <a:t>  </a:t>
            </a:r>
          </a:p>
        </p:txBody>
      </p:sp>
    </p:spTree>
    <p:extLst>
      <p:ext uri="{BB962C8B-B14F-4D97-AF65-F5344CB8AC3E}">
        <p14:creationId xmlns:p14="http://schemas.microsoft.com/office/powerpoint/2010/main" val="697991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8F6535-77A9-0A4A-9B55-FE336F3E00D5}"/>
              </a:ext>
            </a:extLst>
          </p:cNvPr>
          <p:cNvSpPr>
            <a:spLocks noGrp="1"/>
          </p:cNvSpPr>
          <p:nvPr>
            <p:ph type="title"/>
          </p:nvPr>
        </p:nvSpPr>
        <p:spPr>
          <a:xfrm>
            <a:off x="599296" y="-35304"/>
            <a:ext cx="8229600" cy="1143000"/>
          </a:xfrm>
        </p:spPr>
        <p:txBody>
          <a:bodyPr>
            <a:normAutofit/>
          </a:bodyPr>
          <a:lstStyle/>
          <a:p>
            <a:r>
              <a:rPr lang="en-US" sz="3000" dirty="0">
                <a:latin typeface="Arial"/>
                <a:cs typeface="Arial"/>
              </a:rPr>
              <a:t>Heritability of human brain structure</a:t>
            </a:r>
          </a:p>
        </p:txBody>
      </p:sp>
      <p:pic>
        <p:nvPicPr>
          <p:cNvPr id="5" name="Picture 4">
            <a:extLst>
              <a:ext uri="{FF2B5EF4-FFF2-40B4-BE49-F238E27FC236}">
                <a16:creationId xmlns:a16="http://schemas.microsoft.com/office/drawing/2014/main" id="{FB323D86-F241-244D-A698-8E2C1FC00B05}"/>
              </a:ext>
            </a:extLst>
          </p:cNvPr>
          <p:cNvPicPr>
            <a:picLocks noChangeAspect="1"/>
          </p:cNvPicPr>
          <p:nvPr/>
        </p:nvPicPr>
        <p:blipFill>
          <a:blip r:embed="rId2"/>
          <a:stretch>
            <a:fillRect/>
          </a:stretch>
        </p:blipFill>
        <p:spPr>
          <a:xfrm>
            <a:off x="1883868" y="1322364"/>
            <a:ext cx="5920100" cy="4561152"/>
          </a:xfrm>
          <a:prstGeom prst="rect">
            <a:avLst/>
          </a:prstGeom>
        </p:spPr>
      </p:pic>
      <p:sp>
        <p:nvSpPr>
          <p:cNvPr id="6" name="TextBox 5">
            <a:extLst>
              <a:ext uri="{FF2B5EF4-FFF2-40B4-BE49-F238E27FC236}">
                <a16:creationId xmlns:a16="http://schemas.microsoft.com/office/drawing/2014/main" id="{ADF05972-4815-944C-BA77-34CB6C2627D0}"/>
              </a:ext>
            </a:extLst>
          </p:cNvPr>
          <p:cNvSpPr txBox="1"/>
          <p:nvPr/>
        </p:nvSpPr>
        <p:spPr>
          <a:xfrm>
            <a:off x="6724357" y="6390052"/>
            <a:ext cx="2419643" cy="461665"/>
          </a:xfrm>
          <a:prstGeom prst="rect">
            <a:avLst/>
          </a:prstGeom>
          <a:noFill/>
        </p:spPr>
        <p:txBody>
          <a:bodyPr wrap="square" rtlCol="0">
            <a:spAutoFit/>
          </a:bodyPr>
          <a:lstStyle/>
          <a:p>
            <a:pPr algn="ctr"/>
            <a:r>
              <a:rPr lang="en-US" sz="1200" dirty="0">
                <a:latin typeface="Arial"/>
                <a:cs typeface="Arial"/>
              </a:rPr>
              <a:t>(</a:t>
            </a:r>
            <a:r>
              <a:rPr lang="en-US" sz="1200" dirty="0" err="1">
                <a:latin typeface="Arial"/>
                <a:cs typeface="Arial"/>
              </a:rPr>
              <a:t>Blockland</a:t>
            </a:r>
            <a:r>
              <a:rPr lang="en-US" sz="1200" dirty="0">
                <a:latin typeface="Arial"/>
                <a:cs typeface="Arial"/>
              </a:rPr>
              <a:t>, Twin Research and Human Genetics, 2012)</a:t>
            </a:r>
          </a:p>
        </p:txBody>
      </p:sp>
      <p:sp>
        <p:nvSpPr>
          <p:cNvPr id="7" name="TextBox 6">
            <a:extLst>
              <a:ext uri="{FF2B5EF4-FFF2-40B4-BE49-F238E27FC236}">
                <a16:creationId xmlns:a16="http://schemas.microsoft.com/office/drawing/2014/main" id="{55D69992-5524-D74F-8851-635B14D3AEBC}"/>
              </a:ext>
            </a:extLst>
          </p:cNvPr>
          <p:cNvSpPr txBox="1"/>
          <p:nvPr/>
        </p:nvSpPr>
        <p:spPr>
          <a:xfrm>
            <a:off x="941709" y="5824164"/>
            <a:ext cx="7127719" cy="369332"/>
          </a:xfrm>
          <a:prstGeom prst="rect">
            <a:avLst/>
          </a:prstGeom>
          <a:noFill/>
        </p:spPr>
        <p:txBody>
          <a:bodyPr wrap="square" rtlCol="0">
            <a:spAutoFit/>
          </a:bodyPr>
          <a:lstStyle/>
          <a:p>
            <a:pPr algn="ctr"/>
            <a:r>
              <a:rPr lang="en-US" dirty="0"/>
              <a:t>Most well-measured (larger) brain structure traits are heritable </a:t>
            </a:r>
          </a:p>
        </p:txBody>
      </p:sp>
    </p:spTree>
    <p:extLst>
      <p:ext uri="{BB962C8B-B14F-4D97-AF65-F5344CB8AC3E}">
        <p14:creationId xmlns:p14="http://schemas.microsoft.com/office/powerpoint/2010/main" val="2226797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2E8F64-88AF-6C49-B80B-E1B9B7E3E381}"/>
              </a:ext>
            </a:extLst>
          </p:cNvPr>
          <p:cNvSpPr>
            <a:spLocks noGrp="1"/>
          </p:cNvSpPr>
          <p:nvPr>
            <p:ph type="title"/>
          </p:nvPr>
        </p:nvSpPr>
        <p:spPr>
          <a:xfrm>
            <a:off x="599296" y="-35304"/>
            <a:ext cx="8229600" cy="1143000"/>
          </a:xfrm>
        </p:spPr>
        <p:txBody>
          <a:bodyPr>
            <a:normAutofit/>
          </a:bodyPr>
          <a:lstStyle/>
          <a:p>
            <a:r>
              <a:rPr lang="en-US" sz="3000" dirty="0">
                <a:latin typeface="Arial"/>
                <a:cs typeface="Arial"/>
              </a:rPr>
              <a:t>Heritability of human brain function</a:t>
            </a:r>
          </a:p>
        </p:txBody>
      </p:sp>
      <p:pic>
        <p:nvPicPr>
          <p:cNvPr id="5" name="Picture 4">
            <a:extLst>
              <a:ext uri="{FF2B5EF4-FFF2-40B4-BE49-F238E27FC236}">
                <a16:creationId xmlns:a16="http://schemas.microsoft.com/office/drawing/2014/main" id="{8A2D935A-A6B2-DE41-8DE5-D19B801234C5}"/>
              </a:ext>
            </a:extLst>
          </p:cNvPr>
          <p:cNvPicPr>
            <a:picLocks noChangeAspect="1"/>
          </p:cNvPicPr>
          <p:nvPr/>
        </p:nvPicPr>
        <p:blipFill>
          <a:blip r:embed="rId3"/>
          <a:stretch>
            <a:fillRect/>
          </a:stretch>
        </p:blipFill>
        <p:spPr>
          <a:xfrm>
            <a:off x="0" y="1727208"/>
            <a:ext cx="9144000" cy="3713065"/>
          </a:xfrm>
          <a:prstGeom prst="rect">
            <a:avLst/>
          </a:prstGeom>
        </p:spPr>
      </p:pic>
      <p:sp>
        <p:nvSpPr>
          <p:cNvPr id="6" name="TextBox 5">
            <a:extLst>
              <a:ext uri="{FF2B5EF4-FFF2-40B4-BE49-F238E27FC236}">
                <a16:creationId xmlns:a16="http://schemas.microsoft.com/office/drawing/2014/main" id="{2B99EC6F-C1FC-AF43-BF91-A3D7E1E02CB8}"/>
              </a:ext>
            </a:extLst>
          </p:cNvPr>
          <p:cNvSpPr txBox="1"/>
          <p:nvPr/>
        </p:nvSpPr>
        <p:spPr>
          <a:xfrm>
            <a:off x="6724357" y="6390052"/>
            <a:ext cx="2419643" cy="276999"/>
          </a:xfrm>
          <a:prstGeom prst="rect">
            <a:avLst/>
          </a:prstGeom>
          <a:noFill/>
        </p:spPr>
        <p:txBody>
          <a:bodyPr wrap="square" rtlCol="0">
            <a:spAutoFit/>
          </a:bodyPr>
          <a:lstStyle/>
          <a:p>
            <a:pPr algn="ctr"/>
            <a:r>
              <a:rPr lang="en-US" sz="1200" dirty="0">
                <a:latin typeface="Arial"/>
                <a:cs typeface="Arial"/>
              </a:rPr>
              <a:t>(Elliott, </a:t>
            </a:r>
            <a:r>
              <a:rPr lang="en-US" sz="1200" dirty="0" err="1">
                <a:latin typeface="Arial"/>
                <a:cs typeface="Arial"/>
              </a:rPr>
              <a:t>bioRxiv</a:t>
            </a:r>
            <a:r>
              <a:rPr lang="en-US" sz="1200" dirty="0">
                <a:latin typeface="Arial"/>
                <a:cs typeface="Arial"/>
              </a:rPr>
              <a:t>, 2017)</a:t>
            </a:r>
          </a:p>
        </p:txBody>
      </p:sp>
      <p:sp>
        <p:nvSpPr>
          <p:cNvPr id="7" name="TextBox 6">
            <a:extLst>
              <a:ext uri="{FF2B5EF4-FFF2-40B4-BE49-F238E27FC236}">
                <a16:creationId xmlns:a16="http://schemas.microsoft.com/office/drawing/2014/main" id="{3766BDC3-11AF-3A44-BE8E-BA577C21E26E}"/>
              </a:ext>
            </a:extLst>
          </p:cNvPr>
          <p:cNvSpPr txBox="1"/>
          <p:nvPr/>
        </p:nvSpPr>
        <p:spPr>
          <a:xfrm>
            <a:off x="941709" y="5930043"/>
            <a:ext cx="7605525" cy="369333"/>
          </a:xfrm>
          <a:prstGeom prst="rect">
            <a:avLst/>
          </a:prstGeom>
          <a:noFill/>
        </p:spPr>
        <p:txBody>
          <a:bodyPr wrap="square" rtlCol="0">
            <a:spAutoFit/>
          </a:bodyPr>
          <a:lstStyle/>
          <a:p>
            <a:pPr algn="ctr"/>
            <a:r>
              <a:rPr lang="en-US" dirty="0"/>
              <a:t> Brain function measures based on fMRI have particularly low heritability</a:t>
            </a:r>
          </a:p>
        </p:txBody>
      </p:sp>
      <p:sp>
        <p:nvSpPr>
          <p:cNvPr id="8" name="TextBox 7">
            <a:extLst>
              <a:ext uri="{FF2B5EF4-FFF2-40B4-BE49-F238E27FC236}">
                <a16:creationId xmlns:a16="http://schemas.microsoft.com/office/drawing/2014/main" id="{19A06CD6-6E70-0D48-B018-0875BA335B06}"/>
              </a:ext>
            </a:extLst>
          </p:cNvPr>
          <p:cNvSpPr txBox="1"/>
          <p:nvPr/>
        </p:nvSpPr>
        <p:spPr>
          <a:xfrm>
            <a:off x="2846990" y="5347140"/>
            <a:ext cx="2073165" cy="369332"/>
          </a:xfrm>
          <a:prstGeom prst="rect">
            <a:avLst/>
          </a:prstGeom>
          <a:noFill/>
        </p:spPr>
        <p:txBody>
          <a:bodyPr wrap="square" rtlCol="0">
            <a:spAutoFit/>
          </a:bodyPr>
          <a:lstStyle/>
          <a:p>
            <a:r>
              <a:rPr lang="en-US" dirty="0"/>
              <a:t>Structure</a:t>
            </a:r>
          </a:p>
        </p:txBody>
      </p:sp>
      <p:sp>
        <p:nvSpPr>
          <p:cNvPr id="9" name="TextBox 8">
            <a:extLst>
              <a:ext uri="{FF2B5EF4-FFF2-40B4-BE49-F238E27FC236}">
                <a16:creationId xmlns:a16="http://schemas.microsoft.com/office/drawing/2014/main" id="{CA788154-0F21-954D-B381-174947A270C9}"/>
              </a:ext>
            </a:extLst>
          </p:cNvPr>
          <p:cNvSpPr txBox="1"/>
          <p:nvPr/>
        </p:nvSpPr>
        <p:spPr>
          <a:xfrm>
            <a:off x="7792313" y="5347140"/>
            <a:ext cx="2073165" cy="369332"/>
          </a:xfrm>
          <a:prstGeom prst="rect">
            <a:avLst/>
          </a:prstGeom>
          <a:noFill/>
        </p:spPr>
        <p:txBody>
          <a:bodyPr wrap="square" rtlCol="0">
            <a:spAutoFit/>
          </a:bodyPr>
          <a:lstStyle/>
          <a:p>
            <a:r>
              <a:rPr lang="en-US" dirty="0"/>
              <a:t>Function</a:t>
            </a:r>
          </a:p>
        </p:txBody>
      </p:sp>
      <p:cxnSp>
        <p:nvCxnSpPr>
          <p:cNvPr id="11" name="Straight Connector 10">
            <a:extLst>
              <a:ext uri="{FF2B5EF4-FFF2-40B4-BE49-F238E27FC236}">
                <a16:creationId xmlns:a16="http://schemas.microsoft.com/office/drawing/2014/main" id="{B30545C9-E4CF-2043-A92D-2DD708AA199A}"/>
              </a:ext>
            </a:extLst>
          </p:cNvPr>
          <p:cNvCxnSpPr/>
          <p:nvPr/>
        </p:nvCxnSpPr>
        <p:spPr>
          <a:xfrm>
            <a:off x="867103" y="5239448"/>
            <a:ext cx="6925210"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50E78B1B-FE41-C040-AF36-208B1E062957}"/>
              </a:ext>
            </a:extLst>
          </p:cNvPr>
          <p:cNvCxnSpPr>
            <a:cxnSpLocks/>
          </p:cNvCxnSpPr>
          <p:nvPr/>
        </p:nvCxnSpPr>
        <p:spPr>
          <a:xfrm>
            <a:off x="7902341" y="5247469"/>
            <a:ext cx="889395"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71313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153400" cy="4495800"/>
          </a:xfrm>
        </p:spPr>
        <p:txBody>
          <a:bodyPr>
            <a:normAutofit/>
          </a:bodyPr>
          <a:lstStyle/>
          <a:p>
            <a:r>
              <a:rPr lang="en-US" dirty="0"/>
              <a:t>Types of genetic variation in the human genome</a:t>
            </a:r>
          </a:p>
          <a:p>
            <a:r>
              <a:rPr lang="en-US" dirty="0"/>
              <a:t>Some big questions in imaging genetics</a:t>
            </a:r>
          </a:p>
          <a:p>
            <a:r>
              <a:rPr lang="en-US" dirty="0"/>
              <a:t>Heritability</a:t>
            </a:r>
          </a:p>
          <a:p>
            <a:r>
              <a:rPr lang="en-US" b="1" dirty="0"/>
              <a:t>Imaging genetics history</a:t>
            </a:r>
          </a:p>
          <a:p>
            <a:r>
              <a:rPr lang="en-US" dirty="0"/>
              <a:t>Progress in answering the big questions</a:t>
            </a:r>
          </a:p>
        </p:txBody>
      </p:sp>
      <p:sp>
        <p:nvSpPr>
          <p:cNvPr id="4" name="Title 1"/>
          <p:cNvSpPr>
            <a:spLocks noGrp="1"/>
          </p:cNvSpPr>
          <p:nvPr>
            <p:ph type="title"/>
          </p:nvPr>
        </p:nvSpPr>
        <p:spPr>
          <a:xfrm>
            <a:off x="599296" y="-35304"/>
            <a:ext cx="8229600" cy="1143000"/>
          </a:xfrm>
        </p:spPr>
        <p:txBody>
          <a:bodyPr>
            <a:normAutofit/>
          </a:bodyPr>
          <a:lstStyle/>
          <a:p>
            <a:r>
              <a:rPr lang="en-US" sz="3000" dirty="0">
                <a:latin typeface="Arial"/>
                <a:cs typeface="Arial"/>
              </a:rPr>
              <a:t>Outline</a:t>
            </a:r>
          </a:p>
        </p:txBody>
      </p:sp>
    </p:spTree>
    <p:extLst>
      <p:ext uri="{BB962C8B-B14F-4D97-AF65-F5344CB8AC3E}">
        <p14:creationId xmlns:p14="http://schemas.microsoft.com/office/powerpoint/2010/main" val="4037650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3C253-0CA4-8445-8322-4D6E7351EFBF}"/>
              </a:ext>
            </a:extLst>
          </p:cNvPr>
          <p:cNvSpPr>
            <a:spLocks noGrp="1"/>
          </p:cNvSpPr>
          <p:nvPr>
            <p:ph sz="quarter" idx="1"/>
          </p:nvPr>
        </p:nvSpPr>
        <p:spPr/>
        <p:txBody>
          <a:bodyPr>
            <a:normAutofit fontScale="92500" lnSpcReduction="10000"/>
          </a:bodyPr>
          <a:lstStyle/>
          <a:p>
            <a:r>
              <a:rPr lang="en-US" dirty="0"/>
              <a:t>Measures of brain structure and function are “closer to the action of the gene” than behaviorally defined neuropsychiatric diseases</a:t>
            </a:r>
          </a:p>
          <a:p>
            <a:r>
              <a:rPr lang="en-US" dirty="0"/>
              <a:t>Measures of brain structure and function are genetically correlated to neuropsychiatric diseases</a:t>
            </a:r>
          </a:p>
          <a:p>
            <a:r>
              <a:rPr lang="en-US" dirty="0"/>
              <a:t>So, </a:t>
            </a:r>
          </a:p>
          <a:p>
            <a:pPr lvl="1"/>
            <a:r>
              <a:rPr lang="en-US" dirty="0"/>
              <a:t>we need smaller sample sizes to detect genetic influences on brain than behavior</a:t>
            </a:r>
          </a:p>
          <a:p>
            <a:pPr lvl="1"/>
            <a:r>
              <a:rPr lang="en-US" dirty="0"/>
              <a:t>genetic influences on brain will be informative about genetic influences on behavior</a:t>
            </a:r>
          </a:p>
        </p:txBody>
      </p:sp>
      <p:sp>
        <p:nvSpPr>
          <p:cNvPr id="4" name="Title 1">
            <a:extLst>
              <a:ext uri="{FF2B5EF4-FFF2-40B4-BE49-F238E27FC236}">
                <a16:creationId xmlns:a16="http://schemas.microsoft.com/office/drawing/2014/main" id="{4DDA37D0-E440-9548-BBA9-FFAF73B5FF1F}"/>
              </a:ext>
            </a:extLst>
          </p:cNvPr>
          <p:cNvSpPr>
            <a:spLocks noGrp="1"/>
          </p:cNvSpPr>
          <p:nvPr>
            <p:ph type="title"/>
          </p:nvPr>
        </p:nvSpPr>
        <p:spPr>
          <a:xfrm>
            <a:off x="599296" y="-35304"/>
            <a:ext cx="8229600" cy="1143000"/>
          </a:xfrm>
        </p:spPr>
        <p:txBody>
          <a:bodyPr>
            <a:normAutofit/>
          </a:bodyPr>
          <a:lstStyle/>
          <a:p>
            <a:r>
              <a:rPr lang="en-US" sz="3000" dirty="0">
                <a:latin typeface="Arial"/>
                <a:cs typeface="Arial"/>
              </a:rPr>
              <a:t>Assumptions of early imaging genetic studies</a:t>
            </a:r>
          </a:p>
        </p:txBody>
      </p:sp>
      <p:sp>
        <p:nvSpPr>
          <p:cNvPr id="5" name="TextBox 4">
            <a:extLst>
              <a:ext uri="{FF2B5EF4-FFF2-40B4-BE49-F238E27FC236}">
                <a16:creationId xmlns:a16="http://schemas.microsoft.com/office/drawing/2014/main" id="{D9E188DE-4ADA-C746-896A-232A3EF1ED72}"/>
              </a:ext>
            </a:extLst>
          </p:cNvPr>
          <p:cNvSpPr txBox="1"/>
          <p:nvPr/>
        </p:nvSpPr>
        <p:spPr>
          <a:xfrm>
            <a:off x="6448425" y="6488528"/>
            <a:ext cx="2695575" cy="276999"/>
          </a:xfrm>
          <a:prstGeom prst="rect">
            <a:avLst/>
          </a:prstGeom>
          <a:noFill/>
        </p:spPr>
        <p:txBody>
          <a:bodyPr wrap="square" rtlCol="0">
            <a:spAutoFit/>
          </a:bodyPr>
          <a:lstStyle/>
          <a:p>
            <a:pPr algn="ctr"/>
            <a:r>
              <a:rPr lang="en-US" sz="1200" dirty="0">
                <a:latin typeface="Arial"/>
                <a:cs typeface="Arial"/>
              </a:rPr>
              <a:t>(</a:t>
            </a:r>
            <a:r>
              <a:rPr lang="en-US" sz="1200" dirty="0" err="1">
                <a:latin typeface="Arial"/>
                <a:cs typeface="Arial"/>
              </a:rPr>
              <a:t>Glahn</a:t>
            </a:r>
            <a:r>
              <a:rPr lang="en-US" sz="1200" dirty="0">
                <a:latin typeface="Arial"/>
                <a:cs typeface="Arial"/>
              </a:rPr>
              <a:t>, Hum Brain Mapping, 2007)</a:t>
            </a:r>
          </a:p>
        </p:txBody>
      </p:sp>
    </p:spTree>
    <p:extLst>
      <p:ext uri="{BB962C8B-B14F-4D97-AF65-F5344CB8AC3E}">
        <p14:creationId xmlns:p14="http://schemas.microsoft.com/office/powerpoint/2010/main" val="705081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B4F799-6416-374F-A0B6-9225066FB02E}"/>
              </a:ext>
            </a:extLst>
          </p:cNvPr>
          <p:cNvSpPr>
            <a:spLocks noGrp="1"/>
          </p:cNvSpPr>
          <p:nvPr>
            <p:ph sz="quarter" idx="1"/>
          </p:nvPr>
        </p:nvSpPr>
        <p:spPr>
          <a:xfrm>
            <a:off x="599296" y="4808980"/>
            <a:ext cx="8080778" cy="1411081"/>
          </a:xfrm>
        </p:spPr>
        <p:txBody>
          <a:bodyPr>
            <a:normAutofit fontScale="77500" lnSpcReduction="20000"/>
          </a:bodyPr>
          <a:lstStyle/>
          <a:p>
            <a:r>
              <a:rPr lang="en-US" dirty="0"/>
              <a:t>Effect size of a common variant here is &gt; 40%</a:t>
            </a:r>
          </a:p>
          <a:p>
            <a:r>
              <a:rPr lang="en-US" dirty="0"/>
              <a:t>Sample size is small</a:t>
            </a:r>
          </a:p>
          <a:p>
            <a:r>
              <a:rPr lang="en-US" dirty="0"/>
              <a:t>Gene and variant chosen based on prior biological knowledge</a:t>
            </a:r>
          </a:p>
        </p:txBody>
      </p:sp>
      <p:sp>
        <p:nvSpPr>
          <p:cNvPr id="4" name="Title 1">
            <a:extLst>
              <a:ext uri="{FF2B5EF4-FFF2-40B4-BE49-F238E27FC236}">
                <a16:creationId xmlns:a16="http://schemas.microsoft.com/office/drawing/2014/main" id="{FE4AA586-66EA-344A-8E52-49D936CFF218}"/>
              </a:ext>
            </a:extLst>
          </p:cNvPr>
          <p:cNvSpPr>
            <a:spLocks noGrp="1"/>
          </p:cNvSpPr>
          <p:nvPr>
            <p:ph type="title"/>
          </p:nvPr>
        </p:nvSpPr>
        <p:spPr>
          <a:xfrm>
            <a:off x="599296" y="-35304"/>
            <a:ext cx="8229600" cy="1143000"/>
          </a:xfrm>
        </p:spPr>
        <p:txBody>
          <a:bodyPr>
            <a:normAutofit/>
          </a:bodyPr>
          <a:lstStyle/>
          <a:p>
            <a:r>
              <a:rPr lang="en-US" sz="3000" dirty="0">
                <a:latin typeface="Arial"/>
                <a:cs typeface="Arial"/>
              </a:rPr>
              <a:t>Crisis of reproducibility in imaging genetics</a:t>
            </a:r>
          </a:p>
        </p:txBody>
      </p:sp>
      <p:sp>
        <p:nvSpPr>
          <p:cNvPr id="5" name="TextBox 4">
            <a:extLst>
              <a:ext uri="{FF2B5EF4-FFF2-40B4-BE49-F238E27FC236}">
                <a16:creationId xmlns:a16="http://schemas.microsoft.com/office/drawing/2014/main" id="{57D30F5F-36EB-0F49-9442-FDA204BE1993}"/>
              </a:ext>
            </a:extLst>
          </p:cNvPr>
          <p:cNvSpPr txBox="1"/>
          <p:nvPr/>
        </p:nvSpPr>
        <p:spPr>
          <a:xfrm>
            <a:off x="6202017" y="6387548"/>
            <a:ext cx="2941983" cy="276999"/>
          </a:xfrm>
          <a:prstGeom prst="rect">
            <a:avLst/>
          </a:prstGeom>
          <a:noFill/>
        </p:spPr>
        <p:txBody>
          <a:bodyPr wrap="square" rtlCol="0">
            <a:spAutoFit/>
          </a:bodyPr>
          <a:lstStyle/>
          <a:p>
            <a:pPr algn="ctr"/>
            <a:r>
              <a:rPr lang="en-US" sz="1200" dirty="0">
                <a:latin typeface="Arial"/>
                <a:cs typeface="Arial"/>
              </a:rPr>
              <a:t>(Hariri, Science, 2002)</a:t>
            </a:r>
          </a:p>
        </p:txBody>
      </p:sp>
      <p:pic>
        <p:nvPicPr>
          <p:cNvPr id="6" name="Picture 5">
            <a:extLst>
              <a:ext uri="{FF2B5EF4-FFF2-40B4-BE49-F238E27FC236}">
                <a16:creationId xmlns:a16="http://schemas.microsoft.com/office/drawing/2014/main" id="{EC96F47A-5AA2-CA43-9A71-C0DA6C9BF54E}"/>
              </a:ext>
            </a:extLst>
          </p:cNvPr>
          <p:cNvPicPr>
            <a:picLocks noChangeAspect="1"/>
          </p:cNvPicPr>
          <p:nvPr/>
        </p:nvPicPr>
        <p:blipFill>
          <a:blip r:embed="rId2"/>
          <a:stretch>
            <a:fillRect/>
          </a:stretch>
        </p:blipFill>
        <p:spPr>
          <a:xfrm>
            <a:off x="3790123" y="1936819"/>
            <a:ext cx="5155096" cy="2530561"/>
          </a:xfrm>
          <a:prstGeom prst="rect">
            <a:avLst/>
          </a:prstGeom>
        </p:spPr>
      </p:pic>
      <p:pic>
        <p:nvPicPr>
          <p:cNvPr id="7" name="Picture 6">
            <a:extLst>
              <a:ext uri="{FF2B5EF4-FFF2-40B4-BE49-F238E27FC236}">
                <a16:creationId xmlns:a16="http://schemas.microsoft.com/office/drawing/2014/main" id="{BAC21EBF-A4A2-B647-A33C-8DD51CD96002}"/>
              </a:ext>
            </a:extLst>
          </p:cNvPr>
          <p:cNvPicPr>
            <a:picLocks noChangeAspect="1"/>
          </p:cNvPicPr>
          <p:nvPr/>
        </p:nvPicPr>
        <p:blipFill>
          <a:blip r:embed="rId3"/>
          <a:stretch>
            <a:fillRect/>
          </a:stretch>
        </p:blipFill>
        <p:spPr>
          <a:xfrm>
            <a:off x="316120" y="1628625"/>
            <a:ext cx="3566767" cy="3056294"/>
          </a:xfrm>
          <a:prstGeom prst="rect">
            <a:avLst/>
          </a:prstGeom>
        </p:spPr>
      </p:pic>
    </p:spTree>
    <p:extLst>
      <p:ext uri="{BB962C8B-B14F-4D97-AF65-F5344CB8AC3E}">
        <p14:creationId xmlns:p14="http://schemas.microsoft.com/office/powerpoint/2010/main" val="1588493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33CFA7-BDB3-6840-A84A-65878AEEE450}"/>
              </a:ext>
            </a:extLst>
          </p:cNvPr>
          <p:cNvSpPr>
            <a:spLocks noGrp="1"/>
          </p:cNvSpPr>
          <p:nvPr>
            <p:ph sz="quarter" idx="1"/>
          </p:nvPr>
        </p:nvSpPr>
        <p:spPr>
          <a:xfrm>
            <a:off x="612648" y="1427922"/>
            <a:ext cx="8153400" cy="5065643"/>
          </a:xfrm>
        </p:spPr>
        <p:txBody>
          <a:bodyPr>
            <a:normAutofit fontScale="85000" lnSpcReduction="20000"/>
          </a:bodyPr>
          <a:lstStyle/>
          <a:p>
            <a:r>
              <a:rPr lang="en-US" dirty="0"/>
              <a:t>“The literature of imaging genetic studies contains many false positives.”</a:t>
            </a:r>
          </a:p>
          <a:p>
            <a:endParaRPr lang="en-US" dirty="0"/>
          </a:p>
          <a:p>
            <a:r>
              <a:rPr lang="en-US" dirty="0"/>
              <a:t>Acknowledgement that we are bad at guessing the particular genes or variants involved in any biological process</a:t>
            </a:r>
          </a:p>
          <a:p>
            <a:endParaRPr lang="en-US" dirty="0"/>
          </a:p>
          <a:p>
            <a:r>
              <a:rPr lang="en-US" dirty="0"/>
              <a:t>Uniform significance thresholds established</a:t>
            </a:r>
          </a:p>
          <a:p>
            <a:pPr lvl="1"/>
            <a:r>
              <a:rPr lang="en-US" dirty="0"/>
              <a:t>For common variant associations (GWAS) P&lt;5e-8</a:t>
            </a:r>
          </a:p>
          <a:p>
            <a:pPr lvl="1"/>
            <a:endParaRPr lang="en-US" dirty="0"/>
          </a:p>
          <a:p>
            <a:r>
              <a:rPr lang="en-US" dirty="0"/>
              <a:t>Replication and meta-analysis required</a:t>
            </a:r>
          </a:p>
          <a:p>
            <a:endParaRPr lang="en-US" dirty="0"/>
          </a:p>
          <a:p>
            <a:r>
              <a:rPr lang="en-US" dirty="0"/>
              <a:t>Now associations replicate</a:t>
            </a:r>
          </a:p>
        </p:txBody>
      </p:sp>
      <p:sp>
        <p:nvSpPr>
          <p:cNvPr id="4" name="Title 1">
            <a:extLst>
              <a:ext uri="{FF2B5EF4-FFF2-40B4-BE49-F238E27FC236}">
                <a16:creationId xmlns:a16="http://schemas.microsoft.com/office/drawing/2014/main" id="{BB8DB147-FDFE-1B45-8C49-11B6A1DE19CE}"/>
              </a:ext>
            </a:extLst>
          </p:cNvPr>
          <p:cNvSpPr>
            <a:spLocks noGrp="1"/>
          </p:cNvSpPr>
          <p:nvPr>
            <p:ph type="title"/>
          </p:nvPr>
        </p:nvSpPr>
        <p:spPr>
          <a:xfrm>
            <a:off x="599296" y="-35304"/>
            <a:ext cx="8229600" cy="1143000"/>
          </a:xfrm>
        </p:spPr>
        <p:txBody>
          <a:bodyPr>
            <a:normAutofit/>
          </a:bodyPr>
          <a:lstStyle/>
          <a:p>
            <a:r>
              <a:rPr lang="en-US" sz="3000" dirty="0">
                <a:latin typeface="Arial"/>
                <a:cs typeface="Arial"/>
              </a:rPr>
              <a:t>Solving the crisis of reproducibility</a:t>
            </a:r>
          </a:p>
        </p:txBody>
      </p:sp>
      <p:sp>
        <p:nvSpPr>
          <p:cNvPr id="5" name="TextBox 4">
            <a:extLst>
              <a:ext uri="{FF2B5EF4-FFF2-40B4-BE49-F238E27FC236}">
                <a16:creationId xmlns:a16="http://schemas.microsoft.com/office/drawing/2014/main" id="{7AB63F38-A09A-3B4E-B799-3E36BA797210}"/>
              </a:ext>
            </a:extLst>
          </p:cNvPr>
          <p:cNvSpPr txBox="1"/>
          <p:nvPr/>
        </p:nvSpPr>
        <p:spPr>
          <a:xfrm>
            <a:off x="5840994" y="5789833"/>
            <a:ext cx="3303006" cy="1015663"/>
          </a:xfrm>
          <a:prstGeom prst="rect">
            <a:avLst/>
          </a:prstGeom>
          <a:noFill/>
        </p:spPr>
        <p:txBody>
          <a:bodyPr wrap="square" rtlCol="0">
            <a:spAutoFit/>
          </a:bodyPr>
          <a:lstStyle/>
          <a:p>
            <a:pPr algn="ctr"/>
            <a:r>
              <a:rPr lang="en-US" sz="1200" dirty="0">
                <a:latin typeface="Arial"/>
                <a:cs typeface="Arial"/>
              </a:rPr>
              <a:t>(Sullivan, Biological Psychiatry, 2018; </a:t>
            </a:r>
          </a:p>
          <a:p>
            <a:pPr algn="ctr"/>
            <a:r>
              <a:rPr lang="en-US" sz="1200" dirty="0" err="1">
                <a:latin typeface="Arial"/>
                <a:cs typeface="Arial"/>
              </a:rPr>
              <a:t>Pe’er</a:t>
            </a:r>
            <a:r>
              <a:rPr lang="en-US" sz="1200" dirty="0">
                <a:latin typeface="Arial"/>
                <a:cs typeface="Arial"/>
              </a:rPr>
              <a:t>, Genet Epidemiology, 2008; </a:t>
            </a:r>
            <a:r>
              <a:rPr lang="en-US" sz="1200" dirty="0" err="1">
                <a:latin typeface="Arial"/>
                <a:cs typeface="Arial"/>
              </a:rPr>
              <a:t>Dudbridge</a:t>
            </a:r>
            <a:r>
              <a:rPr lang="en-US" sz="1200" dirty="0">
                <a:latin typeface="Arial"/>
                <a:cs typeface="Arial"/>
              </a:rPr>
              <a:t> &amp; </a:t>
            </a:r>
            <a:r>
              <a:rPr lang="en-US" sz="1200" dirty="0" err="1">
                <a:latin typeface="Arial"/>
                <a:cs typeface="Arial"/>
              </a:rPr>
              <a:t>Gusnanto</a:t>
            </a:r>
            <a:r>
              <a:rPr lang="en-US" sz="1200" dirty="0">
                <a:latin typeface="Arial"/>
                <a:cs typeface="Arial"/>
              </a:rPr>
              <a:t>, Genet Epidemiology, 2008; McCarthy, Nat Rev Genet, 2008; </a:t>
            </a:r>
            <a:r>
              <a:rPr lang="en-US" sz="1200" dirty="0">
                <a:cs typeface="Arial"/>
              </a:rPr>
              <a:t>Flint &amp; </a:t>
            </a:r>
            <a:r>
              <a:rPr lang="en-US" sz="1200" dirty="0" err="1">
                <a:cs typeface="Arial"/>
              </a:rPr>
              <a:t>Munafo</a:t>
            </a:r>
            <a:r>
              <a:rPr lang="en-US" sz="1200" dirty="0">
                <a:cs typeface="Arial"/>
              </a:rPr>
              <a:t>, </a:t>
            </a:r>
            <a:r>
              <a:rPr lang="en-US" sz="1200" dirty="0" err="1">
                <a:cs typeface="Arial"/>
              </a:rPr>
              <a:t>Curr</a:t>
            </a:r>
            <a:r>
              <a:rPr lang="en-US" sz="1200" dirty="0">
                <a:cs typeface="Arial"/>
              </a:rPr>
              <a:t> </a:t>
            </a:r>
            <a:r>
              <a:rPr lang="en-US" sz="1200" dirty="0" err="1">
                <a:cs typeface="Arial"/>
              </a:rPr>
              <a:t>Opin</a:t>
            </a:r>
            <a:r>
              <a:rPr lang="en-US" sz="1200" dirty="0">
                <a:cs typeface="Arial"/>
              </a:rPr>
              <a:t> Neurobiology, 2013)</a:t>
            </a:r>
            <a:endParaRPr lang="en-US" sz="1200" dirty="0">
              <a:latin typeface="Arial"/>
              <a:cs typeface="Arial"/>
            </a:endParaRPr>
          </a:p>
        </p:txBody>
      </p:sp>
    </p:spTree>
    <p:extLst>
      <p:ext uri="{BB962C8B-B14F-4D97-AF65-F5344CB8AC3E}">
        <p14:creationId xmlns:p14="http://schemas.microsoft.com/office/powerpoint/2010/main" val="2259953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1927" y="2039040"/>
            <a:ext cx="7570800" cy="3801600"/>
          </a:xfrm>
          <a:prstGeom prst="rect">
            <a:avLst/>
          </a:prstGeom>
        </p:spPr>
      </p:pic>
      <p:sp>
        <p:nvSpPr>
          <p:cNvPr id="5" name="TextBox 4"/>
          <p:cNvSpPr txBox="1"/>
          <p:nvPr/>
        </p:nvSpPr>
        <p:spPr>
          <a:xfrm>
            <a:off x="6448425" y="6488528"/>
            <a:ext cx="2695575" cy="276999"/>
          </a:xfrm>
          <a:prstGeom prst="rect">
            <a:avLst/>
          </a:prstGeom>
          <a:noFill/>
        </p:spPr>
        <p:txBody>
          <a:bodyPr wrap="square" rtlCol="0">
            <a:spAutoFit/>
          </a:bodyPr>
          <a:lstStyle/>
          <a:p>
            <a:pPr algn="ctr"/>
            <a:r>
              <a:rPr lang="en-US" sz="1200" dirty="0">
                <a:latin typeface="Arial"/>
                <a:cs typeface="Arial"/>
              </a:rPr>
              <a:t>(McCarthy, Nat Review Genet, 2008)</a:t>
            </a:r>
          </a:p>
        </p:txBody>
      </p:sp>
      <p:sp>
        <p:nvSpPr>
          <p:cNvPr id="7" name="Title 1"/>
          <p:cNvSpPr>
            <a:spLocks noGrp="1"/>
          </p:cNvSpPr>
          <p:nvPr>
            <p:ph type="title"/>
          </p:nvPr>
        </p:nvSpPr>
        <p:spPr>
          <a:xfrm>
            <a:off x="599296" y="-35304"/>
            <a:ext cx="8229600" cy="1143000"/>
          </a:xfrm>
        </p:spPr>
        <p:txBody>
          <a:bodyPr>
            <a:normAutofit/>
          </a:bodyPr>
          <a:lstStyle/>
          <a:p>
            <a:r>
              <a:rPr lang="en-US" sz="3000" dirty="0">
                <a:latin typeface="Arial"/>
                <a:cs typeface="Arial"/>
              </a:rPr>
              <a:t>Different genotyping methods for different types of variants</a:t>
            </a:r>
          </a:p>
        </p:txBody>
      </p:sp>
      <p:sp>
        <p:nvSpPr>
          <p:cNvPr id="2" name="TextBox 1"/>
          <p:cNvSpPr txBox="1"/>
          <p:nvPr/>
        </p:nvSpPr>
        <p:spPr>
          <a:xfrm>
            <a:off x="2397959" y="2021509"/>
            <a:ext cx="1203719" cy="369332"/>
          </a:xfrm>
          <a:prstGeom prst="rect">
            <a:avLst/>
          </a:prstGeom>
          <a:noFill/>
        </p:spPr>
        <p:txBody>
          <a:bodyPr wrap="square" rtlCol="0">
            <a:spAutoFit/>
          </a:bodyPr>
          <a:lstStyle/>
          <a:p>
            <a:r>
              <a:rPr lang="en-US" dirty="0"/>
              <a:t>Linkage</a:t>
            </a:r>
          </a:p>
        </p:txBody>
      </p:sp>
      <p:sp>
        <p:nvSpPr>
          <p:cNvPr id="6" name="TextBox 5"/>
          <p:cNvSpPr txBox="1"/>
          <p:nvPr/>
        </p:nvSpPr>
        <p:spPr>
          <a:xfrm>
            <a:off x="3686981" y="2203677"/>
            <a:ext cx="2056748" cy="923330"/>
          </a:xfrm>
          <a:prstGeom prst="rect">
            <a:avLst/>
          </a:prstGeom>
          <a:noFill/>
        </p:spPr>
        <p:txBody>
          <a:bodyPr wrap="square" rtlCol="0">
            <a:spAutoFit/>
          </a:bodyPr>
          <a:lstStyle/>
          <a:p>
            <a:pPr algn="ctr"/>
            <a:r>
              <a:rPr lang="en-US" dirty="0"/>
              <a:t>Genome/</a:t>
            </a:r>
            <a:r>
              <a:rPr lang="en-US" dirty="0" err="1"/>
              <a:t>exome</a:t>
            </a:r>
            <a:r>
              <a:rPr lang="en-US" dirty="0"/>
              <a:t> sequencing;</a:t>
            </a:r>
          </a:p>
          <a:p>
            <a:pPr algn="ctr"/>
            <a:r>
              <a:rPr lang="en-US" dirty="0"/>
              <a:t>CNV calling</a:t>
            </a:r>
          </a:p>
        </p:txBody>
      </p:sp>
      <p:sp>
        <p:nvSpPr>
          <p:cNvPr id="8" name="TextBox 7"/>
          <p:cNvSpPr txBox="1"/>
          <p:nvPr/>
        </p:nvSpPr>
        <p:spPr>
          <a:xfrm>
            <a:off x="5545440" y="4591380"/>
            <a:ext cx="2056748" cy="646331"/>
          </a:xfrm>
          <a:prstGeom prst="rect">
            <a:avLst/>
          </a:prstGeom>
          <a:noFill/>
        </p:spPr>
        <p:txBody>
          <a:bodyPr wrap="square" rtlCol="0">
            <a:spAutoFit/>
          </a:bodyPr>
          <a:lstStyle/>
          <a:p>
            <a:pPr algn="ctr"/>
            <a:r>
              <a:rPr lang="en-US" dirty="0"/>
              <a:t>Genome-wide association</a:t>
            </a:r>
          </a:p>
        </p:txBody>
      </p:sp>
    </p:spTree>
    <p:extLst>
      <p:ext uri="{BB962C8B-B14F-4D97-AF65-F5344CB8AC3E}">
        <p14:creationId xmlns:p14="http://schemas.microsoft.com/office/powerpoint/2010/main" val="1410867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5FBE75-2957-124A-877E-CF4C4E9FEA08}"/>
              </a:ext>
            </a:extLst>
          </p:cNvPr>
          <p:cNvSpPr>
            <a:spLocks noGrp="1"/>
          </p:cNvSpPr>
          <p:nvPr>
            <p:ph type="title"/>
          </p:nvPr>
        </p:nvSpPr>
        <p:spPr>
          <a:xfrm>
            <a:off x="599296" y="-35304"/>
            <a:ext cx="8229600" cy="1143000"/>
          </a:xfrm>
        </p:spPr>
        <p:txBody>
          <a:bodyPr>
            <a:normAutofit/>
          </a:bodyPr>
          <a:lstStyle/>
          <a:p>
            <a:r>
              <a:rPr lang="en-US" sz="3000" dirty="0">
                <a:latin typeface="Arial"/>
                <a:cs typeface="Arial"/>
              </a:rPr>
              <a:t>Rare variants associated with human brain structure alterations</a:t>
            </a:r>
          </a:p>
        </p:txBody>
      </p:sp>
      <p:pic>
        <p:nvPicPr>
          <p:cNvPr id="9" name="Picture 8">
            <a:extLst>
              <a:ext uri="{FF2B5EF4-FFF2-40B4-BE49-F238E27FC236}">
                <a16:creationId xmlns:a16="http://schemas.microsoft.com/office/drawing/2014/main" id="{E9F5E52F-8AA6-B34A-BEE8-FF525F88C884}"/>
              </a:ext>
            </a:extLst>
          </p:cNvPr>
          <p:cNvPicPr>
            <a:picLocks noChangeAspect="1"/>
          </p:cNvPicPr>
          <p:nvPr/>
        </p:nvPicPr>
        <p:blipFill>
          <a:blip r:embed="rId2"/>
          <a:stretch>
            <a:fillRect/>
          </a:stretch>
        </p:blipFill>
        <p:spPr>
          <a:xfrm>
            <a:off x="1959964" y="1257300"/>
            <a:ext cx="4402736" cy="4020463"/>
          </a:xfrm>
          <a:prstGeom prst="rect">
            <a:avLst/>
          </a:prstGeom>
        </p:spPr>
      </p:pic>
      <p:sp>
        <p:nvSpPr>
          <p:cNvPr id="10" name="TextBox 9">
            <a:extLst>
              <a:ext uri="{FF2B5EF4-FFF2-40B4-BE49-F238E27FC236}">
                <a16:creationId xmlns:a16="http://schemas.microsoft.com/office/drawing/2014/main" id="{CBABE3E2-1D8F-544D-A870-65F4BA6C4F2A}"/>
              </a:ext>
            </a:extLst>
          </p:cNvPr>
          <p:cNvSpPr txBox="1"/>
          <p:nvPr/>
        </p:nvSpPr>
        <p:spPr>
          <a:xfrm>
            <a:off x="6515101" y="6466253"/>
            <a:ext cx="2536204" cy="276999"/>
          </a:xfrm>
          <a:prstGeom prst="rect">
            <a:avLst/>
          </a:prstGeom>
          <a:noFill/>
        </p:spPr>
        <p:txBody>
          <a:bodyPr wrap="square" rtlCol="0">
            <a:spAutoFit/>
          </a:bodyPr>
          <a:lstStyle/>
          <a:p>
            <a:pPr algn="ctr"/>
            <a:r>
              <a:rPr lang="en-US" sz="1200" dirty="0">
                <a:latin typeface="Arial"/>
                <a:cs typeface="Arial"/>
              </a:rPr>
              <a:t>(Gilmore &amp; Walsh, Dev </a:t>
            </a:r>
            <a:r>
              <a:rPr lang="en-US" sz="1200" dirty="0" err="1">
                <a:latin typeface="Arial"/>
                <a:cs typeface="Arial"/>
              </a:rPr>
              <a:t>Biol</a:t>
            </a:r>
            <a:r>
              <a:rPr lang="en-US" sz="1200" dirty="0">
                <a:latin typeface="Arial"/>
                <a:cs typeface="Arial"/>
              </a:rPr>
              <a:t>, 2012)</a:t>
            </a:r>
          </a:p>
        </p:txBody>
      </p:sp>
      <p:sp>
        <p:nvSpPr>
          <p:cNvPr id="11" name="TextBox 10">
            <a:extLst>
              <a:ext uri="{FF2B5EF4-FFF2-40B4-BE49-F238E27FC236}">
                <a16:creationId xmlns:a16="http://schemas.microsoft.com/office/drawing/2014/main" id="{9A7DE08C-A09C-0944-B603-09091A98FE02}"/>
              </a:ext>
            </a:extLst>
          </p:cNvPr>
          <p:cNvSpPr txBox="1"/>
          <p:nvPr/>
        </p:nvSpPr>
        <p:spPr>
          <a:xfrm>
            <a:off x="911333" y="5427367"/>
            <a:ext cx="7605525" cy="646331"/>
          </a:xfrm>
          <a:prstGeom prst="rect">
            <a:avLst/>
          </a:prstGeom>
          <a:noFill/>
        </p:spPr>
        <p:txBody>
          <a:bodyPr wrap="square" rtlCol="0">
            <a:spAutoFit/>
          </a:bodyPr>
          <a:lstStyle/>
          <a:p>
            <a:pPr algn="ctr"/>
            <a:r>
              <a:rPr lang="en-US" dirty="0"/>
              <a:t>Rare recessive variants, predominately affecting </a:t>
            </a:r>
            <a:r>
              <a:rPr lang="en-US" dirty="0" err="1"/>
              <a:t>centrosomal</a:t>
            </a:r>
            <a:r>
              <a:rPr lang="en-US" dirty="0"/>
              <a:t> proteins, can lead to primary microcephaly</a:t>
            </a:r>
          </a:p>
        </p:txBody>
      </p:sp>
    </p:spTree>
    <p:extLst>
      <p:ext uri="{BB962C8B-B14F-4D97-AF65-F5344CB8AC3E}">
        <p14:creationId xmlns:p14="http://schemas.microsoft.com/office/powerpoint/2010/main" val="274795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b="1" dirty="0"/>
              <a:t>Types of genetic variation in the human genome</a:t>
            </a:r>
          </a:p>
          <a:p>
            <a:r>
              <a:rPr lang="en-US" dirty="0"/>
              <a:t>Some big questions in imaging genetics</a:t>
            </a:r>
          </a:p>
          <a:p>
            <a:r>
              <a:rPr lang="en-US" dirty="0"/>
              <a:t>Heritability</a:t>
            </a:r>
          </a:p>
          <a:p>
            <a:r>
              <a:rPr lang="en-US" dirty="0"/>
              <a:t>Imaging genetics history</a:t>
            </a:r>
          </a:p>
          <a:p>
            <a:r>
              <a:rPr lang="en-US" dirty="0"/>
              <a:t>Progress in answering the big questions</a:t>
            </a:r>
          </a:p>
        </p:txBody>
      </p:sp>
      <p:sp>
        <p:nvSpPr>
          <p:cNvPr id="4" name="Title 1"/>
          <p:cNvSpPr>
            <a:spLocks noGrp="1"/>
          </p:cNvSpPr>
          <p:nvPr>
            <p:ph type="title"/>
          </p:nvPr>
        </p:nvSpPr>
        <p:spPr>
          <a:xfrm>
            <a:off x="599296" y="-35304"/>
            <a:ext cx="8229600" cy="1143000"/>
          </a:xfrm>
        </p:spPr>
        <p:txBody>
          <a:bodyPr>
            <a:normAutofit/>
          </a:bodyPr>
          <a:lstStyle/>
          <a:p>
            <a:r>
              <a:rPr lang="en-US" sz="3000" dirty="0">
                <a:latin typeface="Arial"/>
                <a:cs typeface="Arial"/>
              </a:rPr>
              <a:t>Outline</a:t>
            </a:r>
          </a:p>
        </p:txBody>
      </p:sp>
    </p:spTree>
    <p:extLst>
      <p:ext uri="{BB962C8B-B14F-4D97-AF65-F5344CB8AC3E}">
        <p14:creationId xmlns:p14="http://schemas.microsoft.com/office/powerpoint/2010/main" val="3924034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73C5AC-512A-EB44-BCDF-1B7A85315605}"/>
              </a:ext>
            </a:extLst>
          </p:cNvPr>
          <p:cNvPicPr>
            <a:picLocks noChangeAspect="1"/>
          </p:cNvPicPr>
          <p:nvPr/>
        </p:nvPicPr>
        <p:blipFill rotWithShape="1">
          <a:blip r:embed="rId2"/>
          <a:srcRect l="50589"/>
          <a:stretch/>
        </p:blipFill>
        <p:spPr>
          <a:xfrm>
            <a:off x="2616763" y="1303417"/>
            <a:ext cx="3966858" cy="4593695"/>
          </a:xfrm>
          <a:prstGeom prst="rect">
            <a:avLst/>
          </a:prstGeom>
        </p:spPr>
      </p:pic>
      <p:pic>
        <p:nvPicPr>
          <p:cNvPr id="5" name="Picture 4">
            <a:extLst>
              <a:ext uri="{FF2B5EF4-FFF2-40B4-BE49-F238E27FC236}">
                <a16:creationId xmlns:a16="http://schemas.microsoft.com/office/drawing/2014/main" id="{F7AC7D0F-851E-F849-B7A5-AE3FFD4A2CA2}"/>
              </a:ext>
            </a:extLst>
          </p:cNvPr>
          <p:cNvPicPr>
            <a:picLocks noChangeAspect="1"/>
          </p:cNvPicPr>
          <p:nvPr/>
        </p:nvPicPr>
        <p:blipFill>
          <a:blip r:embed="rId3"/>
          <a:stretch>
            <a:fillRect/>
          </a:stretch>
        </p:blipFill>
        <p:spPr>
          <a:xfrm>
            <a:off x="217475" y="1787810"/>
            <a:ext cx="2411809" cy="2373373"/>
          </a:xfrm>
          <a:prstGeom prst="rect">
            <a:avLst/>
          </a:prstGeom>
        </p:spPr>
      </p:pic>
      <p:sp>
        <p:nvSpPr>
          <p:cNvPr id="6" name="TextBox 5">
            <a:extLst>
              <a:ext uri="{FF2B5EF4-FFF2-40B4-BE49-F238E27FC236}">
                <a16:creationId xmlns:a16="http://schemas.microsoft.com/office/drawing/2014/main" id="{EC441033-0FA5-254C-946B-425001685A9C}"/>
              </a:ext>
            </a:extLst>
          </p:cNvPr>
          <p:cNvSpPr txBox="1"/>
          <p:nvPr/>
        </p:nvSpPr>
        <p:spPr>
          <a:xfrm>
            <a:off x="2103492" y="5899138"/>
            <a:ext cx="4613706" cy="738664"/>
          </a:xfrm>
          <a:prstGeom prst="rect">
            <a:avLst/>
          </a:prstGeom>
          <a:noFill/>
        </p:spPr>
        <p:txBody>
          <a:bodyPr wrap="square" rtlCol="0">
            <a:spAutoFit/>
          </a:bodyPr>
          <a:lstStyle/>
          <a:p>
            <a:pPr algn="ctr"/>
            <a:r>
              <a:rPr lang="en-US" sz="1400" dirty="0"/>
              <a:t>The translocation was homozygous in each of the four affected individuals studied (46,XY,t(3;10)(p24;q23)2x), whereas healthy parents were heterozygous.</a:t>
            </a:r>
          </a:p>
        </p:txBody>
      </p:sp>
      <p:sp>
        <p:nvSpPr>
          <p:cNvPr id="7" name="TextBox 6">
            <a:extLst>
              <a:ext uri="{FF2B5EF4-FFF2-40B4-BE49-F238E27FC236}">
                <a16:creationId xmlns:a16="http://schemas.microsoft.com/office/drawing/2014/main" id="{5637543F-9930-0E4C-9CC0-89FB8AE15CC8}"/>
              </a:ext>
            </a:extLst>
          </p:cNvPr>
          <p:cNvSpPr txBox="1"/>
          <p:nvPr/>
        </p:nvSpPr>
        <p:spPr>
          <a:xfrm>
            <a:off x="126810" y="4201086"/>
            <a:ext cx="2692431" cy="738664"/>
          </a:xfrm>
          <a:prstGeom prst="rect">
            <a:avLst/>
          </a:prstGeom>
          <a:noFill/>
        </p:spPr>
        <p:txBody>
          <a:bodyPr wrap="square" rtlCol="0">
            <a:spAutoFit/>
          </a:bodyPr>
          <a:lstStyle/>
          <a:p>
            <a:pPr algn="ctr"/>
            <a:r>
              <a:rPr lang="en-US" sz="1400" dirty="0"/>
              <a:t>Patients exhibit microcephaly, </a:t>
            </a:r>
            <a:r>
              <a:rPr lang="en-US" sz="1400" dirty="0" err="1"/>
              <a:t>polymicrogyria</a:t>
            </a:r>
            <a:r>
              <a:rPr lang="en-US" sz="1400" dirty="0"/>
              <a:t>, agenesis of corpus callosum</a:t>
            </a:r>
          </a:p>
        </p:txBody>
      </p:sp>
      <p:pic>
        <p:nvPicPr>
          <p:cNvPr id="8" name="Picture 7">
            <a:extLst>
              <a:ext uri="{FF2B5EF4-FFF2-40B4-BE49-F238E27FC236}">
                <a16:creationId xmlns:a16="http://schemas.microsoft.com/office/drawing/2014/main" id="{FF5AEDD0-75E3-414E-BD64-FA5388695C42}"/>
              </a:ext>
            </a:extLst>
          </p:cNvPr>
          <p:cNvPicPr>
            <a:picLocks noChangeAspect="1"/>
          </p:cNvPicPr>
          <p:nvPr/>
        </p:nvPicPr>
        <p:blipFill rotWithShape="1">
          <a:blip r:embed="rId4"/>
          <a:srcRect r="54423"/>
          <a:stretch/>
        </p:blipFill>
        <p:spPr>
          <a:xfrm>
            <a:off x="6360435" y="1777043"/>
            <a:ext cx="2530673" cy="2889836"/>
          </a:xfrm>
          <a:prstGeom prst="rect">
            <a:avLst/>
          </a:prstGeom>
        </p:spPr>
      </p:pic>
      <p:sp>
        <p:nvSpPr>
          <p:cNvPr id="9" name="TextBox 8">
            <a:extLst>
              <a:ext uri="{FF2B5EF4-FFF2-40B4-BE49-F238E27FC236}">
                <a16:creationId xmlns:a16="http://schemas.microsoft.com/office/drawing/2014/main" id="{74488ED9-43C5-8C47-8042-764FA1878F0B}"/>
              </a:ext>
            </a:extLst>
          </p:cNvPr>
          <p:cNvSpPr txBox="1"/>
          <p:nvPr/>
        </p:nvSpPr>
        <p:spPr>
          <a:xfrm>
            <a:off x="6586331" y="4494602"/>
            <a:ext cx="2519023" cy="1169551"/>
          </a:xfrm>
          <a:prstGeom prst="rect">
            <a:avLst/>
          </a:prstGeom>
          <a:noFill/>
        </p:spPr>
        <p:txBody>
          <a:bodyPr wrap="square" rtlCol="0">
            <a:spAutoFit/>
          </a:bodyPr>
          <a:lstStyle/>
          <a:p>
            <a:pPr algn="ctr"/>
            <a:r>
              <a:rPr lang="en-US" sz="1400" dirty="0"/>
              <a:t>EOMES levels are absent in affected patients. The chromosome that contains the affected allele has no expression of EOMES.</a:t>
            </a:r>
          </a:p>
        </p:txBody>
      </p:sp>
      <p:sp>
        <p:nvSpPr>
          <p:cNvPr id="10" name="TextBox 9">
            <a:extLst>
              <a:ext uri="{FF2B5EF4-FFF2-40B4-BE49-F238E27FC236}">
                <a16:creationId xmlns:a16="http://schemas.microsoft.com/office/drawing/2014/main" id="{AD948FF1-536C-6749-9ABC-D4D9286B32B0}"/>
              </a:ext>
            </a:extLst>
          </p:cNvPr>
          <p:cNvSpPr txBox="1"/>
          <p:nvPr/>
        </p:nvSpPr>
        <p:spPr>
          <a:xfrm>
            <a:off x="7088438" y="6474179"/>
            <a:ext cx="2176306" cy="276999"/>
          </a:xfrm>
          <a:prstGeom prst="rect">
            <a:avLst/>
          </a:prstGeom>
          <a:noFill/>
        </p:spPr>
        <p:txBody>
          <a:bodyPr wrap="square" rtlCol="0">
            <a:spAutoFit/>
          </a:bodyPr>
          <a:lstStyle/>
          <a:p>
            <a:pPr algn="ctr"/>
            <a:r>
              <a:rPr lang="en-US" sz="1200" dirty="0"/>
              <a:t>(</a:t>
            </a:r>
            <a:r>
              <a:rPr lang="en-US" sz="1200" dirty="0" err="1"/>
              <a:t>Baala</a:t>
            </a:r>
            <a:r>
              <a:rPr lang="en-US" sz="1200" dirty="0"/>
              <a:t>, </a:t>
            </a:r>
            <a:r>
              <a:rPr lang="en-US" sz="1200" i="1" dirty="0"/>
              <a:t>Nat Genet</a:t>
            </a:r>
            <a:r>
              <a:rPr lang="en-US" sz="1200" dirty="0"/>
              <a:t>, 2007)</a:t>
            </a:r>
          </a:p>
        </p:txBody>
      </p:sp>
      <p:sp>
        <p:nvSpPr>
          <p:cNvPr id="18" name="Title 1">
            <a:extLst>
              <a:ext uri="{FF2B5EF4-FFF2-40B4-BE49-F238E27FC236}">
                <a16:creationId xmlns:a16="http://schemas.microsoft.com/office/drawing/2014/main" id="{A765D4A4-1C1D-CF41-B73B-7A260051F2B6}"/>
              </a:ext>
            </a:extLst>
          </p:cNvPr>
          <p:cNvSpPr>
            <a:spLocks noGrp="1"/>
          </p:cNvSpPr>
          <p:nvPr>
            <p:ph type="title"/>
          </p:nvPr>
        </p:nvSpPr>
        <p:spPr>
          <a:xfrm>
            <a:off x="599296" y="-35304"/>
            <a:ext cx="8229600" cy="1143000"/>
          </a:xfrm>
        </p:spPr>
        <p:txBody>
          <a:bodyPr>
            <a:normAutofit/>
          </a:bodyPr>
          <a:lstStyle/>
          <a:p>
            <a:r>
              <a:rPr lang="en-US" sz="3000" dirty="0">
                <a:latin typeface="Arial"/>
                <a:cs typeface="Arial"/>
              </a:rPr>
              <a:t>Balanced chromosomal translocation leading to microcephaly</a:t>
            </a:r>
          </a:p>
        </p:txBody>
      </p:sp>
    </p:spTree>
    <p:extLst>
      <p:ext uri="{BB962C8B-B14F-4D97-AF65-F5344CB8AC3E}">
        <p14:creationId xmlns:p14="http://schemas.microsoft.com/office/powerpoint/2010/main" val="1188475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1927" y="2039040"/>
            <a:ext cx="7570800" cy="3801600"/>
          </a:xfrm>
          <a:prstGeom prst="rect">
            <a:avLst/>
          </a:prstGeom>
        </p:spPr>
      </p:pic>
      <p:sp>
        <p:nvSpPr>
          <p:cNvPr id="5" name="TextBox 4"/>
          <p:cNvSpPr txBox="1"/>
          <p:nvPr/>
        </p:nvSpPr>
        <p:spPr>
          <a:xfrm>
            <a:off x="6448425" y="6488528"/>
            <a:ext cx="2695575" cy="276999"/>
          </a:xfrm>
          <a:prstGeom prst="rect">
            <a:avLst/>
          </a:prstGeom>
          <a:noFill/>
        </p:spPr>
        <p:txBody>
          <a:bodyPr wrap="square" rtlCol="0">
            <a:spAutoFit/>
          </a:bodyPr>
          <a:lstStyle/>
          <a:p>
            <a:pPr algn="ctr"/>
            <a:r>
              <a:rPr lang="en-US" sz="1200" dirty="0">
                <a:latin typeface="Arial"/>
                <a:cs typeface="Arial"/>
              </a:rPr>
              <a:t>(McCarthy, Nat Review Genet, 2008)</a:t>
            </a:r>
          </a:p>
        </p:txBody>
      </p:sp>
      <p:sp>
        <p:nvSpPr>
          <p:cNvPr id="7" name="Title 1"/>
          <p:cNvSpPr>
            <a:spLocks noGrp="1"/>
          </p:cNvSpPr>
          <p:nvPr>
            <p:ph type="title"/>
          </p:nvPr>
        </p:nvSpPr>
        <p:spPr>
          <a:xfrm>
            <a:off x="599296" y="-35304"/>
            <a:ext cx="8229600" cy="1143000"/>
          </a:xfrm>
        </p:spPr>
        <p:txBody>
          <a:bodyPr>
            <a:normAutofit/>
          </a:bodyPr>
          <a:lstStyle/>
          <a:p>
            <a:r>
              <a:rPr lang="en-US" sz="3000" dirty="0">
                <a:latin typeface="Arial"/>
                <a:cs typeface="Arial"/>
              </a:rPr>
              <a:t>Different genotyping methods for different types of variants</a:t>
            </a:r>
          </a:p>
        </p:txBody>
      </p:sp>
      <p:sp>
        <p:nvSpPr>
          <p:cNvPr id="2" name="TextBox 1"/>
          <p:cNvSpPr txBox="1"/>
          <p:nvPr/>
        </p:nvSpPr>
        <p:spPr>
          <a:xfrm>
            <a:off x="2397959" y="2021509"/>
            <a:ext cx="1203719" cy="369332"/>
          </a:xfrm>
          <a:prstGeom prst="rect">
            <a:avLst/>
          </a:prstGeom>
          <a:noFill/>
        </p:spPr>
        <p:txBody>
          <a:bodyPr wrap="square" rtlCol="0">
            <a:spAutoFit/>
          </a:bodyPr>
          <a:lstStyle/>
          <a:p>
            <a:r>
              <a:rPr lang="en-US" dirty="0"/>
              <a:t>Linkage</a:t>
            </a:r>
          </a:p>
        </p:txBody>
      </p:sp>
      <p:sp>
        <p:nvSpPr>
          <p:cNvPr id="6" name="TextBox 5"/>
          <p:cNvSpPr txBox="1"/>
          <p:nvPr/>
        </p:nvSpPr>
        <p:spPr>
          <a:xfrm>
            <a:off x="3686981" y="2203677"/>
            <a:ext cx="2056748" cy="923330"/>
          </a:xfrm>
          <a:prstGeom prst="rect">
            <a:avLst/>
          </a:prstGeom>
          <a:noFill/>
        </p:spPr>
        <p:txBody>
          <a:bodyPr wrap="square" rtlCol="0">
            <a:spAutoFit/>
          </a:bodyPr>
          <a:lstStyle/>
          <a:p>
            <a:pPr algn="ctr"/>
            <a:r>
              <a:rPr lang="en-US" dirty="0"/>
              <a:t>Genome/</a:t>
            </a:r>
            <a:r>
              <a:rPr lang="en-US" dirty="0" err="1"/>
              <a:t>exome</a:t>
            </a:r>
            <a:r>
              <a:rPr lang="en-US" dirty="0"/>
              <a:t> sequencing;</a:t>
            </a:r>
          </a:p>
          <a:p>
            <a:pPr algn="ctr"/>
            <a:r>
              <a:rPr lang="en-US" dirty="0"/>
              <a:t>CNV calling</a:t>
            </a:r>
          </a:p>
        </p:txBody>
      </p:sp>
      <p:sp>
        <p:nvSpPr>
          <p:cNvPr id="8" name="TextBox 7"/>
          <p:cNvSpPr txBox="1"/>
          <p:nvPr/>
        </p:nvSpPr>
        <p:spPr>
          <a:xfrm>
            <a:off x="5545440" y="4591380"/>
            <a:ext cx="2056748" cy="646331"/>
          </a:xfrm>
          <a:prstGeom prst="rect">
            <a:avLst/>
          </a:prstGeom>
          <a:noFill/>
        </p:spPr>
        <p:txBody>
          <a:bodyPr wrap="square" rtlCol="0">
            <a:spAutoFit/>
          </a:bodyPr>
          <a:lstStyle/>
          <a:p>
            <a:pPr algn="ctr"/>
            <a:r>
              <a:rPr lang="en-US" dirty="0"/>
              <a:t>Genome-wide association</a:t>
            </a:r>
          </a:p>
        </p:txBody>
      </p:sp>
    </p:spTree>
    <p:extLst>
      <p:ext uri="{BB962C8B-B14F-4D97-AF65-F5344CB8AC3E}">
        <p14:creationId xmlns:p14="http://schemas.microsoft.com/office/powerpoint/2010/main" val="1914118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6211" y="1236648"/>
            <a:ext cx="6993514" cy="4027958"/>
          </a:xfrm>
          <a:prstGeom prst="rect">
            <a:avLst/>
          </a:prstGeom>
        </p:spPr>
      </p:pic>
      <p:sp>
        <p:nvSpPr>
          <p:cNvPr id="5" name="Title 1"/>
          <p:cNvSpPr>
            <a:spLocks noGrp="1"/>
          </p:cNvSpPr>
          <p:nvPr>
            <p:ph type="title"/>
          </p:nvPr>
        </p:nvSpPr>
        <p:spPr>
          <a:xfrm>
            <a:off x="599296" y="-35304"/>
            <a:ext cx="8229600" cy="1143000"/>
          </a:xfrm>
        </p:spPr>
        <p:txBody>
          <a:bodyPr>
            <a:normAutofit/>
          </a:bodyPr>
          <a:lstStyle/>
          <a:p>
            <a:r>
              <a:rPr lang="en-US" sz="3000" dirty="0">
                <a:latin typeface="Arial"/>
                <a:cs typeface="Arial"/>
              </a:rPr>
              <a:t>Tag SNPs</a:t>
            </a:r>
          </a:p>
        </p:txBody>
      </p:sp>
      <p:sp>
        <p:nvSpPr>
          <p:cNvPr id="6" name="TextBox 5"/>
          <p:cNvSpPr txBox="1"/>
          <p:nvPr/>
        </p:nvSpPr>
        <p:spPr>
          <a:xfrm>
            <a:off x="6448425" y="6371544"/>
            <a:ext cx="2695575" cy="461665"/>
          </a:xfrm>
          <a:prstGeom prst="rect">
            <a:avLst/>
          </a:prstGeom>
          <a:noFill/>
        </p:spPr>
        <p:txBody>
          <a:bodyPr wrap="square" rtlCol="0">
            <a:spAutoFit/>
          </a:bodyPr>
          <a:lstStyle/>
          <a:p>
            <a:pPr algn="ctr"/>
            <a:r>
              <a:rPr lang="en-US" sz="1200" dirty="0">
                <a:latin typeface="Arial"/>
                <a:cs typeface="Arial"/>
              </a:rPr>
              <a:t>(International </a:t>
            </a:r>
            <a:r>
              <a:rPr lang="en-US" sz="1200" dirty="0" err="1">
                <a:latin typeface="Arial"/>
                <a:cs typeface="Arial"/>
              </a:rPr>
              <a:t>HapMap</a:t>
            </a:r>
            <a:r>
              <a:rPr lang="en-US" sz="1200" dirty="0">
                <a:latin typeface="Arial"/>
                <a:cs typeface="Arial"/>
              </a:rPr>
              <a:t> Consortium, Nature, 2003)</a:t>
            </a:r>
          </a:p>
        </p:txBody>
      </p:sp>
      <p:sp>
        <p:nvSpPr>
          <p:cNvPr id="7" name="TextBox 6"/>
          <p:cNvSpPr txBox="1"/>
          <p:nvPr/>
        </p:nvSpPr>
        <p:spPr>
          <a:xfrm>
            <a:off x="599296" y="5172222"/>
            <a:ext cx="7814646" cy="1477328"/>
          </a:xfrm>
          <a:prstGeom prst="rect">
            <a:avLst/>
          </a:prstGeom>
          <a:noFill/>
        </p:spPr>
        <p:txBody>
          <a:bodyPr wrap="square" rtlCol="0">
            <a:spAutoFit/>
          </a:bodyPr>
          <a:lstStyle/>
          <a:p>
            <a:pPr marL="285750" indent="-285750">
              <a:buFont typeface="Arial"/>
              <a:buChar char="•"/>
            </a:pPr>
            <a:r>
              <a:rPr lang="en-US" dirty="0"/>
              <a:t>Because nearby SNP genotypes are correlated, we only need to genotype a subset of all SNPs in existence to, by proxy, measure most SNPs</a:t>
            </a:r>
          </a:p>
          <a:p>
            <a:pPr marL="285750" indent="-285750">
              <a:buFont typeface="Arial"/>
              <a:buChar char="•"/>
            </a:pPr>
            <a:r>
              <a:rPr lang="en-US" dirty="0"/>
              <a:t>Rare variants genotypes are less correlated with common variants, so this technique only works well for common variants</a:t>
            </a:r>
          </a:p>
        </p:txBody>
      </p:sp>
    </p:spTree>
    <p:extLst>
      <p:ext uri="{BB962C8B-B14F-4D97-AF65-F5344CB8AC3E}">
        <p14:creationId xmlns:p14="http://schemas.microsoft.com/office/powerpoint/2010/main" val="539306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9296" y="-35304"/>
            <a:ext cx="8229600" cy="1143000"/>
          </a:xfrm>
        </p:spPr>
        <p:txBody>
          <a:bodyPr>
            <a:normAutofit/>
          </a:bodyPr>
          <a:lstStyle/>
          <a:p>
            <a:r>
              <a:rPr lang="en-US" sz="3000" dirty="0">
                <a:latin typeface="Arial"/>
                <a:cs typeface="Arial"/>
              </a:rPr>
              <a:t>Genome-wide association studies: Genotyping</a:t>
            </a:r>
          </a:p>
        </p:txBody>
      </p:sp>
      <p:pic>
        <p:nvPicPr>
          <p:cNvPr id="5" name="Picture 4"/>
          <p:cNvPicPr>
            <a:picLocks noChangeAspect="1"/>
          </p:cNvPicPr>
          <p:nvPr/>
        </p:nvPicPr>
        <p:blipFill>
          <a:blip r:embed="rId2"/>
          <a:stretch>
            <a:fillRect/>
          </a:stretch>
        </p:blipFill>
        <p:spPr>
          <a:xfrm>
            <a:off x="7531161" y="1460909"/>
            <a:ext cx="1473200" cy="3810000"/>
          </a:xfrm>
          <a:prstGeom prst="rect">
            <a:avLst/>
          </a:prstGeom>
        </p:spPr>
      </p:pic>
      <p:pic>
        <p:nvPicPr>
          <p:cNvPr id="6" name="Picture 5"/>
          <p:cNvPicPr>
            <a:picLocks noChangeAspect="1"/>
          </p:cNvPicPr>
          <p:nvPr/>
        </p:nvPicPr>
        <p:blipFill rotWithShape="1">
          <a:blip r:embed="rId3"/>
          <a:srcRect t="56093"/>
          <a:stretch/>
        </p:blipFill>
        <p:spPr>
          <a:xfrm>
            <a:off x="3866616" y="1754698"/>
            <a:ext cx="3561927" cy="3516211"/>
          </a:xfrm>
          <a:prstGeom prst="rect">
            <a:avLst/>
          </a:prstGeom>
        </p:spPr>
      </p:pic>
      <p:sp>
        <p:nvSpPr>
          <p:cNvPr id="7" name="TextBox 6"/>
          <p:cNvSpPr txBox="1"/>
          <p:nvPr/>
        </p:nvSpPr>
        <p:spPr>
          <a:xfrm>
            <a:off x="7744903" y="6444553"/>
            <a:ext cx="1399097" cy="276999"/>
          </a:xfrm>
          <a:prstGeom prst="rect">
            <a:avLst/>
          </a:prstGeom>
          <a:noFill/>
        </p:spPr>
        <p:txBody>
          <a:bodyPr wrap="square" rtlCol="0">
            <a:spAutoFit/>
          </a:bodyPr>
          <a:lstStyle/>
          <a:p>
            <a:r>
              <a:rPr lang="en-US" sz="1200" dirty="0">
                <a:latin typeface="Arial"/>
                <a:cs typeface="Arial"/>
              </a:rPr>
              <a:t>(</a:t>
            </a:r>
            <a:r>
              <a:rPr lang="en-US" sz="1200" dirty="0" err="1">
                <a:latin typeface="Arial"/>
                <a:cs typeface="Arial"/>
              </a:rPr>
              <a:t>Illumina.com</a:t>
            </a:r>
            <a:r>
              <a:rPr lang="en-US" sz="1200" dirty="0">
                <a:latin typeface="Arial"/>
                <a:cs typeface="Arial"/>
              </a:rPr>
              <a:t>)</a:t>
            </a:r>
          </a:p>
        </p:txBody>
      </p:sp>
      <p:pic>
        <p:nvPicPr>
          <p:cNvPr id="8" name="Picture 7"/>
          <p:cNvPicPr>
            <a:picLocks noChangeAspect="1"/>
          </p:cNvPicPr>
          <p:nvPr/>
        </p:nvPicPr>
        <p:blipFill rotWithShape="1">
          <a:blip r:embed="rId3"/>
          <a:srcRect b="44117"/>
          <a:stretch/>
        </p:blipFill>
        <p:spPr>
          <a:xfrm>
            <a:off x="187712" y="1270065"/>
            <a:ext cx="3561927" cy="4475385"/>
          </a:xfrm>
          <a:prstGeom prst="rect">
            <a:avLst/>
          </a:prstGeom>
        </p:spPr>
      </p:pic>
      <p:sp>
        <p:nvSpPr>
          <p:cNvPr id="2" name="TextBox 1"/>
          <p:cNvSpPr txBox="1"/>
          <p:nvPr/>
        </p:nvSpPr>
        <p:spPr>
          <a:xfrm>
            <a:off x="417773" y="5940954"/>
            <a:ext cx="8338743" cy="646331"/>
          </a:xfrm>
          <a:prstGeom prst="rect">
            <a:avLst/>
          </a:prstGeom>
          <a:noFill/>
        </p:spPr>
        <p:txBody>
          <a:bodyPr wrap="square" rtlCol="0">
            <a:spAutoFit/>
          </a:bodyPr>
          <a:lstStyle/>
          <a:p>
            <a:pPr algn="ctr"/>
            <a:r>
              <a:rPr lang="en-US" dirty="0"/>
              <a:t>Arrays (~$100/sample) are cheap in comparison to genome sequencing (~$2000/sample), but only allow you to genotype common variants</a:t>
            </a:r>
          </a:p>
        </p:txBody>
      </p:sp>
    </p:spTree>
    <p:extLst>
      <p:ext uri="{BB962C8B-B14F-4D97-AF65-F5344CB8AC3E}">
        <p14:creationId xmlns:p14="http://schemas.microsoft.com/office/powerpoint/2010/main" val="2592258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34950" y="1783129"/>
            <a:ext cx="4280126" cy="3019376"/>
          </a:xfrm>
          <a:prstGeom prst="rect">
            <a:avLst/>
          </a:prstGeom>
        </p:spPr>
      </p:pic>
      <p:sp>
        <p:nvSpPr>
          <p:cNvPr id="5" name="TextBox 4"/>
          <p:cNvSpPr txBox="1"/>
          <p:nvPr/>
        </p:nvSpPr>
        <p:spPr>
          <a:xfrm>
            <a:off x="6032639" y="6510043"/>
            <a:ext cx="3111362" cy="276999"/>
          </a:xfrm>
          <a:prstGeom prst="rect">
            <a:avLst/>
          </a:prstGeom>
          <a:noFill/>
        </p:spPr>
        <p:txBody>
          <a:bodyPr wrap="square" rtlCol="0">
            <a:spAutoFit/>
          </a:bodyPr>
          <a:lstStyle/>
          <a:p>
            <a:pPr algn="ctr"/>
            <a:r>
              <a:rPr lang="en-US" sz="1200" dirty="0">
                <a:latin typeface="Arial"/>
                <a:cs typeface="Arial"/>
              </a:rPr>
              <a:t>(Balding, Nature Reviews Genetics, 2006)</a:t>
            </a:r>
          </a:p>
        </p:txBody>
      </p:sp>
      <p:sp>
        <p:nvSpPr>
          <p:cNvPr id="6" name="Title 1"/>
          <p:cNvSpPr>
            <a:spLocks noGrp="1"/>
          </p:cNvSpPr>
          <p:nvPr>
            <p:ph type="title"/>
          </p:nvPr>
        </p:nvSpPr>
        <p:spPr>
          <a:xfrm>
            <a:off x="599296" y="-35304"/>
            <a:ext cx="8229600" cy="1143000"/>
          </a:xfrm>
        </p:spPr>
        <p:txBody>
          <a:bodyPr>
            <a:normAutofit/>
          </a:bodyPr>
          <a:lstStyle/>
          <a:p>
            <a:r>
              <a:rPr lang="en-US" sz="3000" dirty="0">
                <a:latin typeface="Arial"/>
                <a:cs typeface="Arial"/>
              </a:rPr>
              <a:t>Genome-wide association studies: Association</a:t>
            </a:r>
          </a:p>
        </p:txBody>
      </p:sp>
      <p:sp>
        <p:nvSpPr>
          <p:cNvPr id="7" name="TextBox 6"/>
          <p:cNvSpPr txBox="1"/>
          <p:nvPr/>
        </p:nvSpPr>
        <p:spPr>
          <a:xfrm>
            <a:off x="3584490" y="1496974"/>
            <a:ext cx="2665390" cy="369332"/>
          </a:xfrm>
          <a:prstGeom prst="rect">
            <a:avLst/>
          </a:prstGeom>
          <a:noFill/>
        </p:spPr>
        <p:txBody>
          <a:bodyPr wrap="square" rtlCol="0">
            <a:spAutoFit/>
          </a:bodyPr>
          <a:lstStyle/>
          <a:p>
            <a:r>
              <a:rPr lang="en-US" dirty="0"/>
              <a:t>Quantitative Phenotype</a:t>
            </a:r>
          </a:p>
        </p:txBody>
      </p:sp>
      <p:sp>
        <p:nvSpPr>
          <p:cNvPr id="11" name="TextBox 10"/>
          <p:cNvSpPr txBox="1"/>
          <p:nvPr/>
        </p:nvSpPr>
        <p:spPr>
          <a:xfrm>
            <a:off x="3292049" y="4725446"/>
            <a:ext cx="526870" cy="276999"/>
          </a:xfrm>
          <a:prstGeom prst="rect">
            <a:avLst/>
          </a:prstGeom>
          <a:noFill/>
        </p:spPr>
        <p:txBody>
          <a:bodyPr wrap="square" rtlCol="0">
            <a:spAutoFit/>
          </a:bodyPr>
          <a:lstStyle/>
          <a:p>
            <a:r>
              <a:rPr lang="en-US" sz="1200" dirty="0"/>
              <a:t>A/A</a:t>
            </a:r>
          </a:p>
        </p:txBody>
      </p:sp>
      <p:sp>
        <p:nvSpPr>
          <p:cNvPr id="12" name="TextBox 11"/>
          <p:cNvSpPr txBox="1"/>
          <p:nvPr/>
        </p:nvSpPr>
        <p:spPr>
          <a:xfrm>
            <a:off x="4632269" y="4725446"/>
            <a:ext cx="526870" cy="276999"/>
          </a:xfrm>
          <a:prstGeom prst="rect">
            <a:avLst/>
          </a:prstGeom>
          <a:noFill/>
        </p:spPr>
        <p:txBody>
          <a:bodyPr wrap="square" rtlCol="0">
            <a:spAutoFit/>
          </a:bodyPr>
          <a:lstStyle/>
          <a:p>
            <a:r>
              <a:rPr lang="en-US" sz="1200" dirty="0"/>
              <a:t>A/</a:t>
            </a:r>
            <a:r>
              <a:rPr lang="en-US" sz="1200" dirty="0">
                <a:solidFill>
                  <a:srgbClr val="FF0000"/>
                </a:solidFill>
              </a:rPr>
              <a:t>G</a:t>
            </a:r>
          </a:p>
        </p:txBody>
      </p:sp>
      <p:sp>
        <p:nvSpPr>
          <p:cNvPr id="13" name="TextBox 12"/>
          <p:cNvSpPr txBox="1"/>
          <p:nvPr/>
        </p:nvSpPr>
        <p:spPr>
          <a:xfrm>
            <a:off x="6109153" y="4731145"/>
            <a:ext cx="526870" cy="276999"/>
          </a:xfrm>
          <a:prstGeom prst="rect">
            <a:avLst/>
          </a:prstGeom>
          <a:noFill/>
        </p:spPr>
        <p:txBody>
          <a:bodyPr wrap="square" rtlCol="0">
            <a:spAutoFit/>
          </a:bodyPr>
          <a:lstStyle/>
          <a:p>
            <a:r>
              <a:rPr lang="en-US" sz="1200" dirty="0">
                <a:solidFill>
                  <a:srgbClr val="800000"/>
                </a:solidFill>
              </a:rPr>
              <a:t>G/G</a:t>
            </a:r>
          </a:p>
        </p:txBody>
      </p:sp>
      <p:sp>
        <p:nvSpPr>
          <p:cNvPr id="14" name="TextBox 13"/>
          <p:cNvSpPr txBox="1"/>
          <p:nvPr/>
        </p:nvSpPr>
        <p:spPr>
          <a:xfrm>
            <a:off x="6709431" y="2573578"/>
            <a:ext cx="2264328" cy="923330"/>
          </a:xfrm>
          <a:prstGeom prst="rect">
            <a:avLst/>
          </a:prstGeom>
          <a:noFill/>
        </p:spPr>
        <p:txBody>
          <a:bodyPr wrap="square" rtlCol="0">
            <a:spAutoFit/>
          </a:bodyPr>
          <a:lstStyle/>
          <a:p>
            <a:r>
              <a:rPr lang="en-US" dirty="0"/>
              <a:t>Slope of line of best fit indicates strength of the association.</a:t>
            </a:r>
          </a:p>
        </p:txBody>
      </p:sp>
      <p:cxnSp>
        <p:nvCxnSpPr>
          <p:cNvPr id="16" name="Straight Arrow Connector 15"/>
          <p:cNvCxnSpPr/>
          <p:nvPr/>
        </p:nvCxnSpPr>
        <p:spPr>
          <a:xfrm flipH="1" flipV="1">
            <a:off x="5663207" y="2473309"/>
            <a:ext cx="1046224" cy="5347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85147" y="5147152"/>
            <a:ext cx="8071369" cy="1200329"/>
          </a:xfrm>
          <a:prstGeom prst="rect">
            <a:avLst/>
          </a:prstGeom>
          <a:noFill/>
        </p:spPr>
        <p:txBody>
          <a:bodyPr wrap="square" rtlCol="0">
            <a:spAutoFit/>
          </a:bodyPr>
          <a:lstStyle/>
          <a:p>
            <a:pPr marL="285750" indent="-285750">
              <a:buFont typeface="Arial"/>
              <a:buChar char="•"/>
            </a:pPr>
            <a:r>
              <a:rPr lang="en-US" dirty="0"/>
              <a:t>Significance assessed through linear regression (probability that slope = 0)</a:t>
            </a:r>
          </a:p>
          <a:p>
            <a:pPr marL="285750" indent="-285750">
              <a:buFont typeface="Arial"/>
              <a:buChar char="•"/>
            </a:pPr>
            <a:r>
              <a:rPr lang="en-US" dirty="0"/>
              <a:t>For disease (binary) traits, use logistic regression </a:t>
            </a:r>
            <a:r>
              <a:rPr lang="en-US" dirty="0" err="1"/>
              <a:t>vs</a:t>
            </a:r>
            <a:r>
              <a:rPr lang="en-US" dirty="0"/>
              <a:t> linear regression – but same idea</a:t>
            </a:r>
          </a:p>
          <a:p>
            <a:pPr marL="285750" indent="-285750">
              <a:buFont typeface="Arial"/>
              <a:buChar char="•"/>
            </a:pPr>
            <a:r>
              <a:rPr lang="en-US" dirty="0"/>
              <a:t>Repeat for all genotyped (and imputed) SNPs</a:t>
            </a:r>
          </a:p>
        </p:txBody>
      </p:sp>
    </p:spTree>
    <p:extLst>
      <p:ext uri="{BB962C8B-B14F-4D97-AF65-F5344CB8AC3E}">
        <p14:creationId xmlns:p14="http://schemas.microsoft.com/office/powerpoint/2010/main" val="3265725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39555"/>
            <a:ext cx="9144000" cy="3371140"/>
          </a:xfrm>
          <a:prstGeom prst="rect">
            <a:avLst/>
          </a:prstGeom>
        </p:spPr>
      </p:pic>
      <p:sp>
        <p:nvSpPr>
          <p:cNvPr id="5" name="Title 1"/>
          <p:cNvSpPr>
            <a:spLocks noGrp="1"/>
          </p:cNvSpPr>
          <p:nvPr>
            <p:ph type="title"/>
          </p:nvPr>
        </p:nvSpPr>
        <p:spPr>
          <a:xfrm>
            <a:off x="599296" y="-35304"/>
            <a:ext cx="8229600" cy="1143000"/>
          </a:xfrm>
        </p:spPr>
        <p:txBody>
          <a:bodyPr>
            <a:normAutofit/>
          </a:bodyPr>
          <a:lstStyle/>
          <a:p>
            <a:r>
              <a:rPr lang="en-US" sz="3000" dirty="0">
                <a:latin typeface="Arial"/>
                <a:cs typeface="Arial"/>
              </a:rPr>
              <a:t>Genome-wide association studies: Manhattans</a:t>
            </a:r>
          </a:p>
        </p:txBody>
      </p:sp>
      <p:sp>
        <p:nvSpPr>
          <p:cNvPr id="6" name="TextBox 5"/>
          <p:cNvSpPr txBox="1"/>
          <p:nvPr/>
        </p:nvSpPr>
        <p:spPr>
          <a:xfrm>
            <a:off x="599296" y="4575592"/>
            <a:ext cx="8082021" cy="2062103"/>
          </a:xfrm>
          <a:prstGeom prst="rect">
            <a:avLst/>
          </a:prstGeom>
          <a:noFill/>
        </p:spPr>
        <p:txBody>
          <a:bodyPr wrap="square" rtlCol="0">
            <a:spAutoFit/>
          </a:bodyPr>
          <a:lstStyle/>
          <a:p>
            <a:pPr marL="285750" indent="-285750">
              <a:buFont typeface="Arial"/>
              <a:buChar char="•"/>
            </a:pPr>
            <a:r>
              <a:rPr lang="en-US" sz="1600" dirty="0"/>
              <a:t>Manhattan plots show associations across the entire genome.</a:t>
            </a:r>
          </a:p>
          <a:p>
            <a:pPr marL="285750" indent="-285750">
              <a:buFont typeface="Arial"/>
              <a:buChar char="•"/>
            </a:pPr>
            <a:r>
              <a:rPr lang="en-US" sz="1600" dirty="0"/>
              <a:t>Each dot represents a SNP</a:t>
            </a:r>
          </a:p>
          <a:p>
            <a:pPr marL="285750" indent="-285750">
              <a:buFont typeface="Arial"/>
              <a:buChar char="•"/>
            </a:pPr>
            <a:r>
              <a:rPr lang="en-US" sz="1600" dirty="0"/>
              <a:t>Y-axis is significance calculated from association</a:t>
            </a:r>
          </a:p>
          <a:p>
            <a:pPr marL="285750" indent="-285750">
              <a:buFont typeface="Arial"/>
              <a:buChar char="•"/>
            </a:pPr>
            <a:r>
              <a:rPr lang="en-US" sz="1600" dirty="0"/>
              <a:t>X-axis is location along the genome</a:t>
            </a:r>
          </a:p>
          <a:p>
            <a:pPr marL="285750" indent="-285750">
              <a:buFont typeface="Arial"/>
              <a:buChar char="•"/>
            </a:pPr>
            <a:r>
              <a:rPr lang="en-US" sz="1600" dirty="0"/>
              <a:t>Because so many comparisons are conducted, must correct for multiple comparisons (by conducting more statistical tests you are more susceptible to false positive results). </a:t>
            </a:r>
          </a:p>
          <a:p>
            <a:pPr marL="285750" indent="-285750">
              <a:buFont typeface="Arial"/>
              <a:buChar char="•"/>
            </a:pPr>
            <a:r>
              <a:rPr lang="en-US" sz="1600" dirty="0"/>
              <a:t>Common genome-wide significant threshold is P&lt;5x10</a:t>
            </a:r>
            <a:r>
              <a:rPr lang="en-US" sz="1600" baseline="30000" dirty="0"/>
              <a:t>-8</a:t>
            </a:r>
          </a:p>
        </p:txBody>
      </p:sp>
      <p:sp>
        <p:nvSpPr>
          <p:cNvPr id="7" name="TextBox 6"/>
          <p:cNvSpPr txBox="1"/>
          <p:nvPr/>
        </p:nvSpPr>
        <p:spPr>
          <a:xfrm>
            <a:off x="6448425" y="6488528"/>
            <a:ext cx="2695575" cy="276999"/>
          </a:xfrm>
          <a:prstGeom prst="rect">
            <a:avLst/>
          </a:prstGeom>
          <a:noFill/>
        </p:spPr>
        <p:txBody>
          <a:bodyPr wrap="square" rtlCol="0">
            <a:spAutoFit/>
          </a:bodyPr>
          <a:lstStyle/>
          <a:p>
            <a:pPr algn="ctr"/>
            <a:r>
              <a:rPr lang="en-US" sz="1200" dirty="0">
                <a:latin typeface="Arial"/>
                <a:cs typeface="Arial"/>
              </a:rPr>
              <a:t>(McCarthy, Nat Review Genet, 2008)</a:t>
            </a:r>
          </a:p>
        </p:txBody>
      </p:sp>
    </p:spTree>
    <p:extLst>
      <p:ext uri="{BB962C8B-B14F-4D97-AF65-F5344CB8AC3E}">
        <p14:creationId xmlns:p14="http://schemas.microsoft.com/office/powerpoint/2010/main" val="305822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9296" y="-35304"/>
            <a:ext cx="8229600" cy="1143000"/>
          </a:xfrm>
        </p:spPr>
        <p:txBody>
          <a:bodyPr>
            <a:normAutofit/>
          </a:bodyPr>
          <a:lstStyle/>
          <a:p>
            <a:r>
              <a:rPr lang="en-US" sz="3000" dirty="0">
                <a:latin typeface="Arial"/>
                <a:cs typeface="Arial"/>
              </a:rPr>
              <a:t>Associated locus - interpretation</a:t>
            </a:r>
          </a:p>
        </p:txBody>
      </p:sp>
      <p:pic>
        <p:nvPicPr>
          <p:cNvPr id="6" name="Picture 5"/>
          <p:cNvPicPr>
            <a:picLocks noChangeAspect="1"/>
          </p:cNvPicPr>
          <p:nvPr/>
        </p:nvPicPr>
        <p:blipFill>
          <a:blip r:embed="rId2"/>
          <a:stretch>
            <a:fillRect/>
          </a:stretch>
        </p:blipFill>
        <p:spPr>
          <a:xfrm>
            <a:off x="1099022" y="934906"/>
            <a:ext cx="3392315" cy="2967745"/>
          </a:xfrm>
          <a:prstGeom prst="rect">
            <a:avLst/>
          </a:prstGeom>
        </p:spPr>
      </p:pic>
      <p:sp>
        <p:nvSpPr>
          <p:cNvPr id="7" name="TextBox 6"/>
          <p:cNvSpPr txBox="1"/>
          <p:nvPr/>
        </p:nvSpPr>
        <p:spPr>
          <a:xfrm>
            <a:off x="6448425" y="6488528"/>
            <a:ext cx="2695575" cy="276999"/>
          </a:xfrm>
          <a:prstGeom prst="rect">
            <a:avLst/>
          </a:prstGeom>
          <a:noFill/>
        </p:spPr>
        <p:txBody>
          <a:bodyPr wrap="square" rtlCol="0">
            <a:spAutoFit/>
          </a:bodyPr>
          <a:lstStyle/>
          <a:p>
            <a:pPr algn="ctr"/>
            <a:r>
              <a:rPr lang="en-US" sz="1200" dirty="0">
                <a:latin typeface="Arial"/>
                <a:cs typeface="Arial"/>
              </a:rPr>
              <a:t>(</a:t>
            </a:r>
            <a:r>
              <a:rPr lang="en-US" sz="1200" dirty="0" err="1">
                <a:latin typeface="Arial"/>
                <a:cs typeface="Arial"/>
              </a:rPr>
              <a:t>Lango</a:t>
            </a:r>
            <a:r>
              <a:rPr lang="en-US" sz="1200" dirty="0">
                <a:latin typeface="Arial"/>
                <a:cs typeface="Arial"/>
              </a:rPr>
              <a:t> Allen, Nature, 2010)</a:t>
            </a:r>
          </a:p>
        </p:txBody>
      </p:sp>
      <p:pic>
        <p:nvPicPr>
          <p:cNvPr id="9" name="Picture 8"/>
          <p:cNvPicPr>
            <a:picLocks noChangeAspect="1"/>
          </p:cNvPicPr>
          <p:nvPr/>
        </p:nvPicPr>
        <p:blipFill>
          <a:blip r:embed="rId3"/>
          <a:stretch>
            <a:fillRect/>
          </a:stretch>
        </p:blipFill>
        <p:spPr>
          <a:xfrm>
            <a:off x="5049336" y="1813200"/>
            <a:ext cx="3702260" cy="1337983"/>
          </a:xfrm>
          <a:prstGeom prst="rect">
            <a:avLst/>
          </a:prstGeom>
        </p:spPr>
      </p:pic>
      <p:sp>
        <p:nvSpPr>
          <p:cNvPr id="10" name="TextBox 9"/>
          <p:cNvSpPr txBox="1"/>
          <p:nvPr/>
        </p:nvSpPr>
        <p:spPr>
          <a:xfrm>
            <a:off x="921825" y="3902651"/>
            <a:ext cx="2712548" cy="369332"/>
          </a:xfrm>
          <a:prstGeom prst="rect">
            <a:avLst/>
          </a:prstGeom>
          <a:noFill/>
        </p:spPr>
        <p:txBody>
          <a:bodyPr wrap="square" rtlCol="0">
            <a:spAutoFit/>
          </a:bodyPr>
          <a:lstStyle/>
          <a:p>
            <a:pPr algn="ctr"/>
            <a:r>
              <a:rPr lang="en-US" u="sng" dirty="0">
                <a:latin typeface="Arial"/>
                <a:cs typeface="Arial"/>
              </a:rPr>
              <a:t>What you have found</a:t>
            </a:r>
          </a:p>
        </p:txBody>
      </p:sp>
      <p:sp>
        <p:nvSpPr>
          <p:cNvPr id="11" name="TextBox 10"/>
          <p:cNvSpPr txBox="1"/>
          <p:nvPr/>
        </p:nvSpPr>
        <p:spPr>
          <a:xfrm>
            <a:off x="5503611" y="3902651"/>
            <a:ext cx="2712548" cy="369332"/>
          </a:xfrm>
          <a:prstGeom prst="rect">
            <a:avLst/>
          </a:prstGeom>
          <a:noFill/>
        </p:spPr>
        <p:txBody>
          <a:bodyPr wrap="square" rtlCol="0">
            <a:spAutoFit/>
          </a:bodyPr>
          <a:lstStyle/>
          <a:p>
            <a:r>
              <a:rPr lang="en-US" u="sng" dirty="0">
                <a:latin typeface="Arial"/>
                <a:cs typeface="Arial"/>
              </a:rPr>
              <a:t>What you want to know</a:t>
            </a:r>
          </a:p>
        </p:txBody>
      </p:sp>
      <p:cxnSp>
        <p:nvCxnSpPr>
          <p:cNvPr id="12" name="Straight Connector 11"/>
          <p:cNvCxnSpPr/>
          <p:nvPr/>
        </p:nvCxnSpPr>
        <p:spPr>
          <a:xfrm>
            <a:off x="4491337" y="4271983"/>
            <a:ext cx="0" cy="24801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20072" y="4449828"/>
            <a:ext cx="4078340" cy="923330"/>
          </a:xfrm>
          <a:prstGeom prst="rect">
            <a:avLst/>
          </a:prstGeom>
          <a:noFill/>
        </p:spPr>
        <p:txBody>
          <a:bodyPr wrap="square" rtlCol="0">
            <a:spAutoFit/>
          </a:bodyPr>
          <a:lstStyle/>
          <a:p>
            <a:pPr marL="285750" indent="-285750">
              <a:buFont typeface="Arial"/>
              <a:buChar char="•"/>
            </a:pPr>
            <a:r>
              <a:rPr lang="en-US" dirty="0">
                <a:latin typeface="Arial"/>
                <a:cs typeface="Arial"/>
              </a:rPr>
              <a:t>Variation in a </a:t>
            </a:r>
            <a:r>
              <a:rPr lang="en-US" b="1" dirty="0">
                <a:latin typeface="Arial"/>
                <a:cs typeface="Arial"/>
              </a:rPr>
              <a:t>locus</a:t>
            </a:r>
            <a:r>
              <a:rPr lang="en-US" dirty="0">
                <a:latin typeface="Arial"/>
                <a:cs typeface="Arial"/>
              </a:rPr>
              <a:t> of the genome which significantly influences your </a:t>
            </a:r>
            <a:r>
              <a:rPr lang="en-US" b="1" dirty="0">
                <a:latin typeface="Arial"/>
                <a:cs typeface="Arial"/>
              </a:rPr>
              <a:t>trait</a:t>
            </a:r>
            <a:r>
              <a:rPr lang="en-US" dirty="0">
                <a:latin typeface="Arial"/>
                <a:cs typeface="Arial"/>
              </a:rPr>
              <a:t> (disease)</a:t>
            </a:r>
          </a:p>
        </p:txBody>
      </p:sp>
      <p:sp>
        <p:nvSpPr>
          <p:cNvPr id="14" name="TextBox 13"/>
          <p:cNvSpPr txBox="1"/>
          <p:nvPr/>
        </p:nvSpPr>
        <p:spPr>
          <a:xfrm>
            <a:off x="4860559" y="4449828"/>
            <a:ext cx="4078340" cy="1477328"/>
          </a:xfrm>
          <a:prstGeom prst="rect">
            <a:avLst/>
          </a:prstGeom>
          <a:noFill/>
        </p:spPr>
        <p:txBody>
          <a:bodyPr wrap="square" rtlCol="0">
            <a:spAutoFit/>
          </a:bodyPr>
          <a:lstStyle/>
          <a:p>
            <a:pPr marL="285750" indent="-285750">
              <a:buFont typeface="Arial"/>
              <a:buChar char="•"/>
            </a:pPr>
            <a:r>
              <a:rPr lang="en-US" dirty="0">
                <a:latin typeface="Arial"/>
                <a:cs typeface="Arial"/>
              </a:rPr>
              <a:t>A mechanism by which genetic variation influences risk for disease</a:t>
            </a:r>
          </a:p>
          <a:p>
            <a:pPr marL="285750" indent="-285750">
              <a:buFont typeface="Arial"/>
              <a:buChar char="•"/>
            </a:pPr>
            <a:r>
              <a:rPr lang="en-US" dirty="0">
                <a:latin typeface="Arial"/>
                <a:cs typeface="Arial"/>
              </a:rPr>
              <a:t>Causal variant(s)</a:t>
            </a:r>
          </a:p>
          <a:p>
            <a:pPr marL="285750" indent="-285750">
              <a:buFont typeface="Arial"/>
              <a:buChar char="•"/>
            </a:pPr>
            <a:r>
              <a:rPr lang="en-US" dirty="0">
                <a:latin typeface="Arial"/>
                <a:cs typeface="Arial"/>
              </a:rPr>
              <a:t>Causal gene(s)</a:t>
            </a:r>
          </a:p>
          <a:p>
            <a:pPr marL="285750" indent="-285750">
              <a:buFont typeface="Arial"/>
              <a:buChar char="•"/>
            </a:pPr>
            <a:r>
              <a:rPr lang="en-US" dirty="0">
                <a:latin typeface="Arial"/>
                <a:cs typeface="Arial"/>
              </a:rPr>
              <a:t>Causal biological pathway(s)</a:t>
            </a:r>
          </a:p>
        </p:txBody>
      </p:sp>
    </p:spTree>
    <p:extLst>
      <p:ext uri="{BB962C8B-B14F-4D97-AF65-F5344CB8AC3E}">
        <p14:creationId xmlns:p14="http://schemas.microsoft.com/office/powerpoint/2010/main" val="1371337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9779CE-A3B4-C54C-BE0D-723687239918}"/>
              </a:ext>
            </a:extLst>
          </p:cNvPr>
          <p:cNvSpPr txBox="1"/>
          <p:nvPr/>
        </p:nvSpPr>
        <p:spPr>
          <a:xfrm>
            <a:off x="6788026" y="6471122"/>
            <a:ext cx="3264969" cy="246221"/>
          </a:xfrm>
          <a:prstGeom prst="rect">
            <a:avLst/>
          </a:prstGeom>
          <a:noFill/>
        </p:spPr>
        <p:txBody>
          <a:bodyPr wrap="square" rtlCol="0">
            <a:spAutoFit/>
          </a:bodyPr>
          <a:lstStyle/>
          <a:p>
            <a:r>
              <a:rPr lang="en-US" sz="1000" dirty="0">
                <a:solidFill>
                  <a:srgbClr val="000000"/>
                </a:solidFill>
                <a:latin typeface="Arial"/>
                <a:cs typeface="Arial"/>
              </a:rPr>
              <a:t>(Adams, et al., </a:t>
            </a:r>
            <a:r>
              <a:rPr lang="en-US" sz="1000" i="1" dirty="0">
                <a:solidFill>
                  <a:srgbClr val="000000"/>
                </a:solidFill>
                <a:latin typeface="Arial"/>
                <a:cs typeface="Arial"/>
              </a:rPr>
              <a:t>Nat </a:t>
            </a:r>
            <a:r>
              <a:rPr lang="en-US" sz="1000" i="1" dirty="0" err="1">
                <a:solidFill>
                  <a:srgbClr val="000000"/>
                </a:solidFill>
                <a:latin typeface="Arial"/>
                <a:cs typeface="Arial"/>
              </a:rPr>
              <a:t>Neurosci</a:t>
            </a:r>
            <a:r>
              <a:rPr lang="en-US" sz="1000" i="1" dirty="0">
                <a:solidFill>
                  <a:srgbClr val="000000"/>
                </a:solidFill>
                <a:latin typeface="Arial"/>
                <a:cs typeface="Arial"/>
              </a:rPr>
              <a:t>, </a:t>
            </a:r>
            <a:r>
              <a:rPr lang="en-US" sz="1000" dirty="0">
                <a:solidFill>
                  <a:srgbClr val="000000"/>
                </a:solidFill>
                <a:latin typeface="Arial"/>
                <a:cs typeface="Arial"/>
              </a:rPr>
              <a:t>2016)</a:t>
            </a:r>
          </a:p>
        </p:txBody>
      </p:sp>
      <p:pic>
        <p:nvPicPr>
          <p:cNvPr id="5" name="Picture 4">
            <a:extLst>
              <a:ext uri="{FF2B5EF4-FFF2-40B4-BE49-F238E27FC236}">
                <a16:creationId xmlns:a16="http://schemas.microsoft.com/office/drawing/2014/main" id="{C430B39D-B6EF-5948-9068-CA5B0670ABA5}"/>
              </a:ext>
            </a:extLst>
          </p:cNvPr>
          <p:cNvPicPr>
            <a:picLocks noChangeAspect="1"/>
          </p:cNvPicPr>
          <p:nvPr/>
        </p:nvPicPr>
        <p:blipFill rotWithShape="1">
          <a:blip r:embed="rId2"/>
          <a:srcRect t="8556" b="6421"/>
          <a:stretch/>
        </p:blipFill>
        <p:spPr>
          <a:xfrm>
            <a:off x="287637" y="2981741"/>
            <a:ext cx="8667140" cy="3126294"/>
          </a:xfrm>
          <a:prstGeom prst="rect">
            <a:avLst/>
          </a:prstGeom>
        </p:spPr>
      </p:pic>
      <p:sp>
        <p:nvSpPr>
          <p:cNvPr id="6" name="Rectangle 5">
            <a:extLst>
              <a:ext uri="{FF2B5EF4-FFF2-40B4-BE49-F238E27FC236}">
                <a16:creationId xmlns:a16="http://schemas.microsoft.com/office/drawing/2014/main" id="{D2A21B32-5D4C-FA4D-9AB7-86215C34BAFD}"/>
              </a:ext>
            </a:extLst>
          </p:cNvPr>
          <p:cNvSpPr/>
          <p:nvPr/>
        </p:nvSpPr>
        <p:spPr>
          <a:xfrm>
            <a:off x="4029119" y="6197853"/>
            <a:ext cx="1320456" cy="369332"/>
          </a:xfrm>
          <a:prstGeom prst="rect">
            <a:avLst/>
          </a:prstGeom>
        </p:spPr>
        <p:txBody>
          <a:bodyPr wrap="none">
            <a:spAutoFit/>
          </a:bodyPr>
          <a:lstStyle/>
          <a:p>
            <a:r>
              <a:rPr lang="en-US" dirty="0"/>
              <a:t>N ~ 33,000</a:t>
            </a:r>
          </a:p>
        </p:txBody>
      </p:sp>
      <p:sp>
        <p:nvSpPr>
          <p:cNvPr id="7" name="TextBox 6">
            <a:extLst>
              <a:ext uri="{FF2B5EF4-FFF2-40B4-BE49-F238E27FC236}">
                <a16:creationId xmlns:a16="http://schemas.microsoft.com/office/drawing/2014/main" id="{BBA381DD-6304-374A-9A54-424842709237}"/>
              </a:ext>
            </a:extLst>
          </p:cNvPr>
          <p:cNvSpPr txBox="1"/>
          <p:nvPr/>
        </p:nvSpPr>
        <p:spPr>
          <a:xfrm>
            <a:off x="3596020" y="2612409"/>
            <a:ext cx="2186655" cy="369332"/>
          </a:xfrm>
          <a:prstGeom prst="rect">
            <a:avLst/>
          </a:prstGeom>
          <a:noFill/>
        </p:spPr>
        <p:txBody>
          <a:bodyPr wrap="square" rtlCol="0">
            <a:spAutoFit/>
          </a:bodyPr>
          <a:lstStyle/>
          <a:p>
            <a:pPr algn="ctr"/>
            <a:r>
              <a:rPr lang="en-US" dirty="0"/>
              <a:t>Intracranial Volume</a:t>
            </a:r>
          </a:p>
        </p:txBody>
      </p:sp>
      <p:sp>
        <p:nvSpPr>
          <p:cNvPr id="8" name="Title 1">
            <a:extLst>
              <a:ext uri="{FF2B5EF4-FFF2-40B4-BE49-F238E27FC236}">
                <a16:creationId xmlns:a16="http://schemas.microsoft.com/office/drawing/2014/main" id="{6E216F50-CFD4-474D-9D8E-92C2A7F55A9D}"/>
              </a:ext>
            </a:extLst>
          </p:cNvPr>
          <p:cNvSpPr>
            <a:spLocks noGrp="1"/>
          </p:cNvSpPr>
          <p:nvPr>
            <p:ph type="title"/>
          </p:nvPr>
        </p:nvSpPr>
        <p:spPr>
          <a:xfrm>
            <a:off x="599296" y="-35304"/>
            <a:ext cx="8229600" cy="1143000"/>
          </a:xfrm>
        </p:spPr>
        <p:txBody>
          <a:bodyPr>
            <a:normAutofit/>
          </a:bodyPr>
          <a:lstStyle/>
          <a:p>
            <a:r>
              <a:rPr lang="en-US" sz="3000" dirty="0">
                <a:latin typeface="Arial"/>
                <a:cs typeface="Arial"/>
              </a:rPr>
              <a:t>Common variant associations to brain structure</a:t>
            </a:r>
          </a:p>
        </p:txBody>
      </p:sp>
      <p:sp>
        <p:nvSpPr>
          <p:cNvPr id="9" name="TextBox 8">
            <a:extLst>
              <a:ext uri="{FF2B5EF4-FFF2-40B4-BE49-F238E27FC236}">
                <a16:creationId xmlns:a16="http://schemas.microsoft.com/office/drawing/2014/main" id="{45083D5D-8F4D-EE43-AB87-761A1761BCE9}"/>
              </a:ext>
            </a:extLst>
          </p:cNvPr>
          <p:cNvSpPr txBox="1"/>
          <p:nvPr/>
        </p:nvSpPr>
        <p:spPr>
          <a:xfrm>
            <a:off x="715617" y="1325217"/>
            <a:ext cx="7951305" cy="646331"/>
          </a:xfrm>
          <a:prstGeom prst="rect">
            <a:avLst/>
          </a:prstGeom>
          <a:noFill/>
        </p:spPr>
        <p:txBody>
          <a:bodyPr wrap="square" rtlCol="0">
            <a:spAutoFit/>
          </a:bodyPr>
          <a:lstStyle/>
          <a:p>
            <a:pPr algn="ctr"/>
            <a:r>
              <a:rPr lang="en-US" dirty="0"/>
              <a:t>ENIGMA, CHARGE, UK Biobank all have led to large replicable results across consortia</a:t>
            </a:r>
          </a:p>
        </p:txBody>
      </p:sp>
    </p:spTree>
    <p:extLst>
      <p:ext uri="{BB962C8B-B14F-4D97-AF65-F5344CB8AC3E}">
        <p14:creationId xmlns:p14="http://schemas.microsoft.com/office/powerpoint/2010/main" val="3446429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V_rs2195243.pdf">
            <a:extLst>
              <a:ext uri="{FF2B5EF4-FFF2-40B4-BE49-F238E27FC236}">
                <a16:creationId xmlns:a16="http://schemas.microsoft.com/office/drawing/2014/main" id="{3C91D68C-1C72-384F-86D9-EE43B1895088}"/>
              </a:ext>
            </a:extLst>
          </p:cNvPr>
          <p:cNvPicPr>
            <a:picLocks noChangeAspect="1"/>
          </p:cNvPicPr>
          <p:nvPr/>
        </p:nvPicPr>
        <p:blipFill rotWithShape="1">
          <a:blip r:embed="rId3">
            <a:extLst>
              <a:ext uri="{28A0092B-C50C-407E-A947-70E740481C1C}">
                <a14:useLocalDpi xmlns:a14="http://schemas.microsoft.com/office/drawing/2010/main" val="0"/>
              </a:ext>
            </a:extLst>
          </a:blip>
          <a:srcRect b="46547"/>
          <a:stretch/>
        </p:blipFill>
        <p:spPr>
          <a:xfrm>
            <a:off x="-234512" y="1694578"/>
            <a:ext cx="6847347" cy="3660099"/>
          </a:xfrm>
          <a:prstGeom prst="rect">
            <a:avLst/>
          </a:prstGeom>
        </p:spPr>
      </p:pic>
      <p:pic>
        <p:nvPicPr>
          <p:cNvPr id="5" name="Picture 4">
            <a:extLst>
              <a:ext uri="{FF2B5EF4-FFF2-40B4-BE49-F238E27FC236}">
                <a16:creationId xmlns:a16="http://schemas.microsoft.com/office/drawing/2014/main" id="{6959AC16-36C6-CF40-8743-D6CE1A3CFE37}"/>
              </a:ext>
            </a:extLst>
          </p:cNvPr>
          <p:cNvPicPr>
            <a:picLocks noChangeAspect="1"/>
          </p:cNvPicPr>
          <p:nvPr/>
        </p:nvPicPr>
        <p:blipFill>
          <a:blip r:embed="rId4"/>
          <a:stretch>
            <a:fillRect/>
          </a:stretch>
        </p:blipFill>
        <p:spPr>
          <a:xfrm>
            <a:off x="6494857" y="1386028"/>
            <a:ext cx="2545886" cy="4588190"/>
          </a:xfrm>
          <a:prstGeom prst="rect">
            <a:avLst/>
          </a:prstGeom>
        </p:spPr>
      </p:pic>
      <p:sp>
        <p:nvSpPr>
          <p:cNvPr id="6" name="TextBox 5">
            <a:extLst>
              <a:ext uri="{FF2B5EF4-FFF2-40B4-BE49-F238E27FC236}">
                <a16:creationId xmlns:a16="http://schemas.microsoft.com/office/drawing/2014/main" id="{61037E71-CD99-9347-A5C1-8EB0D5878F22}"/>
              </a:ext>
            </a:extLst>
          </p:cNvPr>
          <p:cNvSpPr txBox="1"/>
          <p:nvPr/>
        </p:nvSpPr>
        <p:spPr>
          <a:xfrm>
            <a:off x="5414112" y="6449596"/>
            <a:ext cx="4877921" cy="246221"/>
          </a:xfrm>
          <a:prstGeom prst="rect">
            <a:avLst/>
          </a:prstGeom>
          <a:noFill/>
        </p:spPr>
        <p:txBody>
          <a:bodyPr wrap="square" rtlCol="0">
            <a:spAutoFit/>
          </a:bodyPr>
          <a:lstStyle/>
          <a:p>
            <a:r>
              <a:rPr lang="en-US" sz="1000" dirty="0">
                <a:solidFill>
                  <a:srgbClr val="000000"/>
                </a:solidFill>
                <a:latin typeface="Arial"/>
                <a:cs typeface="Arial"/>
              </a:rPr>
              <a:t>(Adams, et al., </a:t>
            </a:r>
            <a:r>
              <a:rPr lang="en-US" sz="1000" i="1" dirty="0">
                <a:solidFill>
                  <a:srgbClr val="000000"/>
                </a:solidFill>
                <a:latin typeface="Arial"/>
                <a:cs typeface="Arial"/>
              </a:rPr>
              <a:t>Nat </a:t>
            </a:r>
            <a:r>
              <a:rPr lang="en-US" sz="1000" i="1" dirty="0" err="1">
                <a:solidFill>
                  <a:srgbClr val="000000"/>
                </a:solidFill>
                <a:latin typeface="Arial"/>
                <a:cs typeface="Arial"/>
              </a:rPr>
              <a:t>Neurosci</a:t>
            </a:r>
            <a:r>
              <a:rPr lang="en-US" sz="1000" i="1" dirty="0">
                <a:solidFill>
                  <a:srgbClr val="000000"/>
                </a:solidFill>
                <a:latin typeface="Arial"/>
                <a:cs typeface="Arial"/>
              </a:rPr>
              <a:t>, </a:t>
            </a:r>
            <a:r>
              <a:rPr lang="en-US" sz="1000" dirty="0">
                <a:solidFill>
                  <a:srgbClr val="000000"/>
                </a:solidFill>
                <a:latin typeface="Arial"/>
                <a:cs typeface="Arial"/>
              </a:rPr>
              <a:t>2016</a:t>
            </a:r>
            <a:r>
              <a:rPr lang="en-US" sz="1000" i="1" dirty="0">
                <a:solidFill>
                  <a:srgbClr val="000000"/>
                </a:solidFill>
                <a:latin typeface="Arial"/>
                <a:cs typeface="Arial"/>
              </a:rPr>
              <a:t>; </a:t>
            </a:r>
            <a:r>
              <a:rPr lang="en-US" sz="1000" dirty="0">
                <a:solidFill>
                  <a:srgbClr val="000000"/>
                </a:solidFill>
                <a:latin typeface="Arial"/>
                <a:cs typeface="Arial"/>
              </a:rPr>
              <a:t>Beck et al., </a:t>
            </a:r>
            <a:r>
              <a:rPr lang="en-US" sz="1000" i="1" dirty="0">
                <a:solidFill>
                  <a:srgbClr val="000000"/>
                </a:solidFill>
                <a:latin typeface="Arial"/>
                <a:cs typeface="Arial"/>
              </a:rPr>
              <a:t>Neuron</a:t>
            </a:r>
            <a:r>
              <a:rPr lang="en-US" sz="1000" dirty="0">
                <a:solidFill>
                  <a:srgbClr val="000000"/>
                </a:solidFill>
                <a:latin typeface="Arial"/>
                <a:cs typeface="Arial"/>
              </a:rPr>
              <a:t>, 1995)</a:t>
            </a:r>
          </a:p>
        </p:txBody>
      </p:sp>
      <p:sp>
        <p:nvSpPr>
          <p:cNvPr id="7" name="Title 1">
            <a:extLst>
              <a:ext uri="{FF2B5EF4-FFF2-40B4-BE49-F238E27FC236}">
                <a16:creationId xmlns:a16="http://schemas.microsoft.com/office/drawing/2014/main" id="{EBC72662-C743-BB43-8029-247CAA35C93C}"/>
              </a:ext>
            </a:extLst>
          </p:cNvPr>
          <p:cNvSpPr>
            <a:spLocks noGrp="1"/>
          </p:cNvSpPr>
          <p:nvPr>
            <p:ph type="title"/>
          </p:nvPr>
        </p:nvSpPr>
        <p:spPr>
          <a:xfrm>
            <a:off x="599296" y="-35304"/>
            <a:ext cx="8229600" cy="1143000"/>
          </a:xfrm>
        </p:spPr>
        <p:txBody>
          <a:bodyPr>
            <a:normAutofit/>
          </a:bodyPr>
          <a:lstStyle/>
          <a:p>
            <a:r>
              <a:rPr lang="en-US" sz="3000" dirty="0">
                <a:latin typeface="Arial"/>
                <a:cs typeface="Arial"/>
              </a:rPr>
              <a:t>A locus of interest</a:t>
            </a:r>
          </a:p>
        </p:txBody>
      </p:sp>
    </p:spTree>
    <p:extLst>
      <p:ext uri="{BB962C8B-B14F-4D97-AF65-F5344CB8AC3E}">
        <p14:creationId xmlns:p14="http://schemas.microsoft.com/office/powerpoint/2010/main" val="3276460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1927" y="2039040"/>
            <a:ext cx="7570800" cy="3801600"/>
          </a:xfrm>
          <a:prstGeom prst="rect">
            <a:avLst/>
          </a:prstGeom>
        </p:spPr>
      </p:pic>
      <p:sp>
        <p:nvSpPr>
          <p:cNvPr id="5" name="TextBox 4"/>
          <p:cNvSpPr txBox="1"/>
          <p:nvPr/>
        </p:nvSpPr>
        <p:spPr>
          <a:xfrm>
            <a:off x="6448425" y="6488528"/>
            <a:ext cx="2695575" cy="276999"/>
          </a:xfrm>
          <a:prstGeom prst="rect">
            <a:avLst/>
          </a:prstGeom>
          <a:noFill/>
        </p:spPr>
        <p:txBody>
          <a:bodyPr wrap="square" rtlCol="0">
            <a:spAutoFit/>
          </a:bodyPr>
          <a:lstStyle/>
          <a:p>
            <a:pPr algn="ctr"/>
            <a:r>
              <a:rPr lang="en-US" sz="1200" dirty="0">
                <a:latin typeface="Arial"/>
                <a:cs typeface="Arial"/>
              </a:rPr>
              <a:t>(McCarthy, Nat Review Genet, 2008)</a:t>
            </a:r>
          </a:p>
        </p:txBody>
      </p:sp>
      <p:sp>
        <p:nvSpPr>
          <p:cNvPr id="7" name="Title 1"/>
          <p:cNvSpPr>
            <a:spLocks noGrp="1"/>
          </p:cNvSpPr>
          <p:nvPr>
            <p:ph type="title"/>
          </p:nvPr>
        </p:nvSpPr>
        <p:spPr>
          <a:xfrm>
            <a:off x="599296" y="-35304"/>
            <a:ext cx="8229600" cy="1143000"/>
          </a:xfrm>
        </p:spPr>
        <p:txBody>
          <a:bodyPr>
            <a:normAutofit/>
          </a:bodyPr>
          <a:lstStyle/>
          <a:p>
            <a:r>
              <a:rPr lang="en-US" sz="3000" dirty="0">
                <a:latin typeface="Arial"/>
                <a:cs typeface="Arial"/>
              </a:rPr>
              <a:t>Different genotyping methods for different types of variants</a:t>
            </a:r>
          </a:p>
        </p:txBody>
      </p:sp>
      <p:sp>
        <p:nvSpPr>
          <p:cNvPr id="2" name="TextBox 1"/>
          <p:cNvSpPr txBox="1"/>
          <p:nvPr/>
        </p:nvSpPr>
        <p:spPr>
          <a:xfrm>
            <a:off x="2397959" y="2021509"/>
            <a:ext cx="1203719" cy="369332"/>
          </a:xfrm>
          <a:prstGeom prst="rect">
            <a:avLst/>
          </a:prstGeom>
          <a:noFill/>
        </p:spPr>
        <p:txBody>
          <a:bodyPr wrap="square" rtlCol="0">
            <a:spAutoFit/>
          </a:bodyPr>
          <a:lstStyle/>
          <a:p>
            <a:r>
              <a:rPr lang="en-US" dirty="0"/>
              <a:t>Linkage</a:t>
            </a:r>
          </a:p>
        </p:txBody>
      </p:sp>
      <p:sp>
        <p:nvSpPr>
          <p:cNvPr id="6" name="TextBox 5"/>
          <p:cNvSpPr txBox="1"/>
          <p:nvPr/>
        </p:nvSpPr>
        <p:spPr>
          <a:xfrm>
            <a:off x="3686981" y="2203677"/>
            <a:ext cx="2056748" cy="923330"/>
          </a:xfrm>
          <a:prstGeom prst="rect">
            <a:avLst/>
          </a:prstGeom>
          <a:noFill/>
        </p:spPr>
        <p:txBody>
          <a:bodyPr wrap="square" rtlCol="0">
            <a:spAutoFit/>
          </a:bodyPr>
          <a:lstStyle/>
          <a:p>
            <a:pPr algn="ctr"/>
            <a:r>
              <a:rPr lang="en-US" dirty="0"/>
              <a:t>Genome/</a:t>
            </a:r>
            <a:r>
              <a:rPr lang="en-US" dirty="0" err="1"/>
              <a:t>exome</a:t>
            </a:r>
            <a:r>
              <a:rPr lang="en-US" dirty="0"/>
              <a:t> </a:t>
            </a:r>
            <a:r>
              <a:rPr lang="en-US"/>
              <a:t>sequencing;</a:t>
            </a:r>
          </a:p>
          <a:p>
            <a:pPr algn="ctr"/>
            <a:r>
              <a:rPr lang="en-US"/>
              <a:t>CNV </a:t>
            </a:r>
            <a:r>
              <a:rPr lang="en-US" dirty="0"/>
              <a:t>calling</a:t>
            </a:r>
          </a:p>
        </p:txBody>
      </p:sp>
      <p:sp>
        <p:nvSpPr>
          <p:cNvPr id="8" name="TextBox 7"/>
          <p:cNvSpPr txBox="1"/>
          <p:nvPr/>
        </p:nvSpPr>
        <p:spPr>
          <a:xfrm>
            <a:off x="5545440" y="4591380"/>
            <a:ext cx="2056748" cy="646331"/>
          </a:xfrm>
          <a:prstGeom prst="rect">
            <a:avLst/>
          </a:prstGeom>
          <a:noFill/>
        </p:spPr>
        <p:txBody>
          <a:bodyPr wrap="square" rtlCol="0">
            <a:spAutoFit/>
          </a:bodyPr>
          <a:lstStyle/>
          <a:p>
            <a:pPr algn="ctr"/>
            <a:r>
              <a:rPr lang="en-US" dirty="0"/>
              <a:t>Genome-wide association</a:t>
            </a:r>
          </a:p>
        </p:txBody>
      </p:sp>
    </p:spTree>
    <p:extLst>
      <p:ext uri="{BB962C8B-B14F-4D97-AF65-F5344CB8AC3E}">
        <p14:creationId xmlns:p14="http://schemas.microsoft.com/office/powerpoint/2010/main" val="182477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http://www.biologia.uniba.it/rmc/0-internal-images/z-ideograms/ideograms"/>
          <p:cNvPicPr>
            <a:picLocks noChangeAspect="1" noChangeArrowheads="1"/>
          </p:cNvPicPr>
          <p:nvPr/>
        </p:nvPicPr>
        <p:blipFill>
          <a:blip r:embed="rId3" cstate="print"/>
          <a:srcRect/>
          <a:stretch>
            <a:fillRect/>
          </a:stretch>
        </p:blipFill>
        <p:spPr bwMode="auto">
          <a:xfrm>
            <a:off x="76200" y="1143000"/>
            <a:ext cx="2474222" cy="2381251"/>
          </a:xfrm>
          <a:prstGeom prst="rect">
            <a:avLst/>
          </a:prstGeom>
          <a:noFill/>
        </p:spPr>
      </p:pic>
      <p:sp>
        <p:nvSpPr>
          <p:cNvPr id="10" name="TextBox 9"/>
          <p:cNvSpPr txBox="1"/>
          <p:nvPr/>
        </p:nvSpPr>
        <p:spPr>
          <a:xfrm>
            <a:off x="0" y="3581400"/>
            <a:ext cx="2590800" cy="381000"/>
          </a:xfrm>
          <a:prstGeom prst="rect">
            <a:avLst/>
          </a:prstGeom>
          <a:noFill/>
        </p:spPr>
        <p:txBody>
          <a:bodyPr wrap="square" rtlCol="0">
            <a:spAutoFit/>
          </a:bodyPr>
          <a:lstStyle/>
          <a:p>
            <a:r>
              <a:rPr lang="en-US" dirty="0">
                <a:latin typeface="Times New Roman" pitchFamily="18" charset="0"/>
                <a:cs typeface="Times New Roman" pitchFamily="18" charset="0"/>
              </a:rPr>
              <a:t>23 pairs of chromosomes</a:t>
            </a:r>
          </a:p>
        </p:txBody>
      </p:sp>
      <p:pic>
        <p:nvPicPr>
          <p:cNvPr id="82950" name="Picture 6"/>
          <p:cNvPicPr>
            <a:picLocks noChangeAspect="1" noChangeArrowheads="1"/>
          </p:cNvPicPr>
          <p:nvPr/>
        </p:nvPicPr>
        <p:blipFill>
          <a:blip r:embed="rId4" cstate="print"/>
          <a:srcRect l="15238" t="23333" r="14286" b="59905"/>
          <a:stretch>
            <a:fillRect/>
          </a:stretch>
        </p:blipFill>
        <p:spPr bwMode="auto">
          <a:xfrm>
            <a:off x="76200" y="2819400"/>
            <a:ext cx="8001000" cy="1189338"/>
          </a:xfrm>
          <a:prstGeom prst="rect">
            <a:avLst/>
          </a:prstGeom>
          <a:noFill/>
          <a:ln w="9525">
            <a:noFill/>
            <a:miter lim="800000"/>
            <a:headEnd/>
            <a:tailEnd/>
          </a:ln>
        </p:spPr>
      </p:pic>
      <p:sp>
        <p:nvSpPr>
          <p:cNvPr id="11" name="TextBox 10"/>
          <p:cNvSpPr txBox="1"/>
          <p:nvPr/>
        </p:nvSpPr>
        <p:spPr>
          <a:xfrm>
            <a:off x="990600" y="3962400"/>
            <a:ext cx="6781800" cy="369332"/>
          </a:xfrm>
          <a:prstGeom prst="rect">
            <a:avLst/>
          </a:prstGeom>
          <a:noFill/>
        </p:spPr>
        <p:txBody>
          <a:bodyPr wrap="square" rtlCol="0">
            <a:spAutoFit/>
          </a:bodyPr>
          <a:lstStyle/>
          <a:p>
            <a:pPr algn="ctr"/>
            <a:r>
              <a:rPr lang="en-US" dirty="0">
                <a:latin typeface="Times New Roman" pitchFamily="18" charset="0"/>
                <a:cs typeface="Times New Roman" pitchFamily="18" charset="0"/>
              </a:rPr>
              <a:t>In a particular part of the chromosome 5 there are many genes</a:t>
            </a:r>
          </a:p>
        </p:txBody>
      </p:sp>
      <p:pic>
        <p:nvPicPr>
          <p:cNvPr id="82951" name="Picture 7"/>
          <p:cNvPicPr>
            <a:picLocks noChangeAspect="1" noChangeArrowheads="1"/>
          </p:cNvPicPr>
          <p:nvPr/>
        </p:nvPicPr>
        <p:blipFill>
          <a:blip r:embed="rId5" cstate="print"/>
          <a:srcRect l="16667" t="27143" r="14286" b="39333"/>
          <a:stretch>
            <a:fillRect/>
          </a:stretch>
        </p:blipFill>
        <p:spPr bwMode="auto">
          <a:xfrm>
            <a:off x="457200" y="3124200"/>
            <a:ext cx="7391400" cy="2242908"/>
          </a:xfrm>
          <a:prstGeom prst="rect">
            <a:avLst/>
          </a:prstGeom>
          <a:noFill/>
          <a:ln w="9525">
            <a:noFill/>
            <a:miter lim="800000"/>
            <a:headEnd/>
            <a:tailEnd/>
          </a:ln>
        </p:spPr>
      </p:pic>
      <p:sp>
        <p:nvSpPr>
          <p:cNvPr id="12" name="TextBox 11"/>
          <p:cNvSpPr txBox="1"/>
          <p:nvPr/>
        </p:nvSpPr>
        <p:spPr>
          <a:xfrm>
            <a:off x="533400" y="5410200"/>
            <a:ext cx="7543800" cy="646331"/>
          </a:xfrm>
          <a:prstGeom prst="rect">
            <a:avLst/>
          </a:prstGeom>
          <a:noFill/>
        </p:spPr>
        <p:txBody>
          <a:bodyPr wrap="square" rtlCol="0">
            <a:spAutoFit/>
          </a:bodyPr>
          <a:lstStyle/>
          <a:p>
            <a:pPr algn="ctr"/>
            <a:r>
              <a:rPr lang="en-US" dirty="0">
                <a:latin typeface="Times New Roman" pitchFamily="18" charset="0"/>
                <a:cs typeface="Times New Roman" pitchFamily="18" charset="0"/>
              </a:rPr>
              <a:t>Within a gene there  are </a:t>
            </a:r>
            <a:r>
              <a:rPr lang="en-US" dirty="0" err="1">
                <a:latin typeface="Times New Roman" pitchFamily="18" charset="0"/>
                <a:cs typeface="Times New Roman" pitchFamily="18" charset="0"/>
              </a:rPr>
              <a:t>exons</a:t>
            </a:r>
            <a:r>
              <a:rPr lang="en-US" dirty="0">
                <a:latin typeface="Times New Roman" pitchFamily="18" charset="0"/>
                <a:cs typeface="Times New Roman" pitchFamily="18" charset="0"/>
              </a:rPr>
              <a:t>,</a:t>
            </a:r>
          </a:p>
          <a:p>
            <a:pPr algn="ctr"/>
            <a:r>
              <a:rPr lang="en-US" dirty="0" err="1">
                <a:latin typeface="Times New Roman" pitchFamily="18" charset="0"/>
                <a:cs typeface="Times New Roman" pitchFamily="18" charset="0"/>
              </a:rPr>
              <a:t>introns</a:t>
            </a:r>
            <a:r>
              <a:rPr lang="en-US" dirty="0">
                <a:latin typeface="Times New Roman" pitchFamily="18" charset="0"/>
                <a:cs typeface="Times New Roman" pitchFamily="18" charset="0"/>
              </a:rPr>
              <a:t>, and SNPs</a:t>
            </a:r>
          </a:p>
        </p:txBody>
      </p:sp>
      <p:pic>
        <p:nvPicPr>
          <p:cNvPr id="4" name="Picture 4"/>
          <p:cNvPicPr>
            <a:picLocks noChangeAspect="1" noChangeArrowheads="1"/>
          </p:cNvPicPr>
          <p:nvPr/>
        </p:nvPicPr>
        <p:blipFill>
          <a:blip r:embed="rId6" cstate="print"/>
          <a:srcRect/>
          <a:stretch>
            <a:fillRect/>
          </a:stretch>
        </p:blipFill>
        <p:spPr bwMode="auto">
          <a:xfrm>
            <a:off x="2514600" y="3288268"/>
            <a:ext cx="3429000" cy="3149295"/>
          </a:xfrm>
          <a:prstGeom prst="rect">
            <a:avLst/>
          </a:prstGeom>
          <a:noFill/>
          <a:ln w="9525">
            <a:noFill/>
            <a:miter lim="800000"/>
            <a:headEnd/>
            <a:tailEnd/>
          </a:ln>
        </p:spPr>
      </p:pic>
      <p:sp>
        <p:nvSpPr>
          <p:cNvPr id="13" name="TextBox 12"/>
          <p:cNvSpPr txBox="1"/>
          <p:nvPr/>
        </p:nvSpPr>
        <p:spPr>
          <a:xfrm>
            <a:off x="1905000" y="6412468"/>
            <a:ext cx="4953000" cy="369332"/>
          </a:xfrm>
          <a:prstGeom prst="rect">
            <a:avLst/>
          </a:prstGeom>
          <a:noFill/>
        </p:spPr>
        <p:txBody>
          <a:bodyPr wrap="square" rtlCol="0">
            <a:spAutoFit/>
          </a:bodyPr>
          <a:lstStyle/>
          <a:p>
            <a:pPr algn="ctr"/>
            <a:r>
              <a:rPr lang="en-US" dirty="0">
                <a:latin typeface="Arial"/>
                <a:cs typeface="Arial"/>
              </a:rPr>
              <a:t>Single Nucleotide Polymorphism (SNP)</a:t>
            </a:r>
          </a:p>
        </p:txBody>
      </p:sp>
      <p:sp>
        <p:nvSpPr>
          <p:cNvPr id="14" name="Title 1"/>
          <p:cNvSpPr>
            <a:spLocks noGrp="1"/>
          </p:cNvSpPr>
          <p:nvPr>
            <p:ph type="title"/>
          </p:nvPr>
        </p:nvSpPr>
        <p:spPr>
          <a:xfrm>
            <a:off x="599296" y="-35304"/>
            <a:ext cx="8229600" cy="1143000"/>
          </a:xfrm>
        </p:spPr>
        <p:txBody>
          <a:bodyPr>
            <a:normAutofit/>
          </a:bodyPr>
          <a:lstStyle/>
          <a:p>
            <a:r>
              <a:rPr lang="en-US" sz="3000" dirty="0">
                <a:latin typeface="Arial"/>
                <a:cs typeface="Arial"/>
              </a:rPr>
              <a:t>Human genetics: terminology</a:t>
            </a:r>
          </a:p>
        </p:txBody>
      </p:sp>
      <p:sp>
        <p:nvSpPr>
          <p:cNvPr id="5" name="Rectangle 4"/>
          <p:cNvSpPr/>
          <p:nvPr/>
        </p:nvSpPr>
        <p:spPr>
          <a:xfrm>
            <a:off x="5607818" y="1510920"/>
            <a:ext cx="2839464" cy="646331"/>
          </a:xfrm>
          <a:prstGeom prst="rect">
            <a:avLst/>
          </a:prstGeom>
        </p:spPr>
        <p:txBody>
          <a:bodyPr wrap="none">
            <a:spAutoFit/>
          </a:bodyPr>
          <a:lstStyle/>
          <a:p>
            <a:r>
              <a:rPr lang="en-US" b="1" dirty="0"/>
              <a:t>UCSC genome browser</a:t>
            </a:r>
          </a:p>
          <a:p>
            <a:r>
              <a:rPr lang="en-US" b="1" dirty="0"/>
              <a:t>http://</a:t>
            </a:r>
            <a:r>
              <a:rPr lang="en-US" b="1" dirty="0" err="1"/>
              <a:t>genome.ucsc.edu</a:t>
            </a:r>
            <a:r>
              <a:rPr lang="en-US" b="1" dirty="0"/>
              <a:t>/</a:t>
            </a:r>
          </a:p>
        </p:txBody>
      </p:sp>
    </p:spTree>
    <p:extLst>
      <p:ext uri="{BB962C8B-B14F-4D97-AF65-F5344CB8AC3E}">
        <p14:creationId xmlns:p14="http://schemas.microsoft.com/office/powerpoint/2010/main" val="82285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948"/>
                                        </p:tgtEl>
                                        <p:attrNameLst>
                                          <p:attrName>style.visibility</p:attrName>
                                        </p:attrNameLst>
                                      </p:cBhvr>
                                      <p:to>
                                        <p:strVal val="visible"/>
                                      </p:to>
                                    </p:set>
                                    <p:anim calcmode="lin" valueType="num">
                                      <p:cBhvr additive="base">
                                        <p:cTn id="7" dur="500" fill="hold"/>
                                        <p:tgtEl>
                                          <p:spTgt spid="82948"/>
                                        </p:tgtEl>
                                        <p:attrNameLst>
                                          <p:attrName>ppt_x</p:attrName>
                                        </p:attrNameLst>
                                      </p:cBhvr>
                                      <p:tavLst>
                                        <p:tav tm="0">
                                          <p:val>
                                            <p:strVal val="#ppt_x"/>
                                          </p:val>
                                        </p:tav>
                                        <p:tav tm="100000">
                                          <p:val>
                                            <p:strVal val="#ppt_x"/>
                                          </p:val>
                                        </p:tav>
                                      </p:tavLst>
                                    </p:anim>
                                    <p:anim calcmode="lin" valueType="num">
                                      <p:cBhvr additive="base">
                                        <p:cTn id="8" dur="500" fill="hold"/>
                                        <p:tgtEl>
                                          <p:spTgt spid="829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2950"/>
                                        </p:tgtEl>
                                        <p:attrNameLst>
                                          <p:attrName>style.visibility</p:attrName>
                                        </p:attrNameLst>
                                      </p:cBhvr>
                                      <p:to>
                                        <p:strVal val="visible"/>
                                      </p:to>
                                    </p:set>
                                    <p:anim calcmode="lin" valueType="num">
                                      <p:cBhvr additive="base">
                                        <p:cTn id="17" dur="500" fill="hold"/>
                                        <p:tgtEl>
                                          <p:spTgt spid="82950"/>
                                        </p:tgtEl>
                                        <p:attrNameLst>
                                          <p:attrName>ppt_x</p:attrName>
                                        </p:attrNameLst>
                                      </p:cBhvr>
                                      <p:tavLst>
                                        <p:tav tm="0">
                                          <p:val>
                                            <p:strVal val="#ppt_x"/>
                                          </p:val>
                                        </p:tav>
                                        <p:tav tm="100000">
                                          <p:val>
                                            <p:strVal val="#ppt_x"/>
                                          </p:val>
                                        </p:tav>
                                      </p:tavLst>
                                    </p:anim>
                                    <p:anim calcmode="lin" valueType="num">
                                      <p:cBhvr additive="base">
                                        <p:cTn id="18" dur="500" fill="hold"/>
                                        <p:tgtEl>
                                          <p:spTgt spid="8295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2951"/>
                                        </p:tgtEl>
                                        <p:attrNameLst>
                                          <p:attrName>style.visibility</p:attrName>
                                        </p:attrNameLst>
                                      </p:cBhvr>
                                      <p:to>
                                        <p:strVal val="visible"/>
                                      </p:to>
                                    </p:set>
                                    <p:anim calcmode="lin" valueType="num">
                                      <p:cBhvr additive="base">
                                        <p:cTn id="31" dur="500" fill="hold"/>
                                        <p:tgtEl>
                                          <p:spTgt spid="82951"/>
                                        </p:tgtEl>
                                        <p:attrNameLst>
                                          <p:attrName>ppt_x</p:attrName>
                                        </p:attrNameLst>
                                      </p:cBhvr>
                                      <p:tavLst>
                                        <p:tav tm="0">
                                          <p:val>
                                            <p:strVal val="#ppt_x"/>
                                          </p:val>
                                        </p:tav>
                                        <p:tav tm="100000">
                                          <p:val>
                                            <p:strVal val="#ppt_x"/>
                                          </p:val>
                                        </p:tav>
                                      </p:tavLst>
                                    </p:anim>
                                    <p:anim calcmode="lin" valueType="num">
                                      <p:cBhvr additive="base">
                                        <p:cTn id="32" dur="500" fill="hold"/>
                                        <p:tgtEl>
                                          <p:spTgt spid="8295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9296" y="-35304"/>
            <a:ext cx="8229600" cy="1143000"/>
          </a:xfrm>
        </p:spPr>
        <p:txBody>
          <a:bodyPr>
            <a:normAutofit/>
          </a:bodyPr>
          <a:lstStyle/>
          <a:p>
            <a:r>
              <a:rPr lang="en-US" sz="3000" dirty="0">
                <a:latin typeface="Arial"/>
                <a:cs typeface="Arial"/>
              </a:rPr>
              <a:t>Next generation sequencing</a:t>
            </a:r>
          </a:p>
        </p:txBody>
      </p:sp>
      <p:pic>
        <p:nvPicPr>
          <p:cNvPr id="5" name="Picture 4"/>
          <p:cNvPicPr>
            <a:picLocks noChangeAspect="1"/>
          </p:cNvPicPr>
          <p:nvPr/>
        </p:nvPicPr>
        <p:blipFill rotWithShape="1">
          <a:blip r:embed="rId2"/>
          <a:srcRect b="30292"/>
          <a:stretch/>
        </p:blipFill>
        <p:spPr>
          <a:xfrm>
            <a:off x="149050" y="1291523"/>
            <a:ext cx="3913070" cy="2316744"/>
          </a:xfrm>
          <a:prstGeom prst="rect">
            <a:avLst/>
          </a:prstGeom>
        </p:spPr>
      </p:pic>
      <p:pic>
        <p:nvPicPr>
          <p:cNvPr id="6" name="Picture 5"/>
          <p:cNvPicPr>
            <a:picLocks noChangeAspect="1"/>
          </p:cNvPicPr>
          <p:nvPr/>
        </p:nvPicPr>
        <p:blipFill>
          <a:blip r:embed="rId3"/>
          <a:stretch>
            <a:fillRect/>
          </a:stretch>
        </p:blipFill>
        <p:spPr>
          <a:xfrm>
            <a:off x="1063120" y="3499447"/>
            <a:ext cx="6464516" cy="3171080"/>
          </a:xfrm>
          <a:prstGeom prst="rect">
            <a:avLst/>
          </a:prstGeom>
        </p:spPr>
      </p:pic>
      <p:sp>
        <p:nvSpPr>
          <p:cNvPr id="7" name="TextBox 6"/>
          <p:cNvSpPr txBox="1"/>
          <p:nvPr/>
        </p:nvSpPr>
        <p:spPr>
          <a:xfrm>
            <a:off x="6448425" y="6488528"/>
            <a:ext cx="2695575" cy="276999"/>
          </a:xfrm>
          <a:prstGeom prst="rect">
            <a:avLst/>
          </a:prstGeom>
          <a:noFill/>
        </p:spPr>
        <p:txBody>
          <a:bodyPr wrap="square" rtlCol="0">
            <a:spAutoFit/>
          </a:bodyPr>
          <a:lstStyle/>
          <a:p>
            <a:pPr algn="ctr"/>
            <a:r>
              <a:rPr lang="en-US" sz="1200" dirty="0">
                <a:latin typeface="Arial"/>
                <a:cs typeface="Arial"/>
              </a:rPr>
              <a:t>(Goodwin, Nat Review Genet, 2016)</a:t>
            </a:r>
          </a:p>
        </p:txBody>
      </p:sp>
      <p:sp>
        <p:nvSpPr>
          <p:cNvPr id="8" name="TextBox 7"/>
          <p:cNvSpPr txBox="1"/>
          <p:nvPr/>
        </p:nvSpPr>
        <p:spPr>
          <a:xfrm>
            <a:off x="4062120" y="1299943"/>
            <a:ext cx="4828083" cy="2308324"/>
          </a:xfrm>
          <a:prstGeom prst="rect">
            <a:avLst/>
          </a:prstGeom>
          <a:noFill/>
        </p:spPr>
        <p:txBody>
          <a:bodyPr wrap="square" rtlCol="0">
            <a:spAutoFit/>
          </a:bodyPr>
          <a:lstStyle/>
          <a:p>
            <a:pPr marL="285750" indent="-285750">
              <a:buFont typeface="Arial"/>
              <a:buChar char="•"/>
            </a:pPr>
            <a:r>
              <a:rPr lang="en-US" dirty="0"/>
              <a:t>Can simultaneously sequence chopped up versions of the genome within short reads (50-150 </a:t>
            </a:r>
            <a:r>
              <a:rPr lang="en-US" dirty="0" err="1"/>
              <a:t>bp</a:t>
            </a:r>
            <a:r>
              <a:rPr lang="en-US" dirty="0"/>
              <a:t>)</a:t>
            </a:r>
          </a:p>
          <a:p>
            <a:pPr marL="285750" indent="-285750">
              <a:buFont typeface="Arial"/>
              <a:buChar char="•"/>
            </a:pPr>
            <a:r>
              <a:rPr lang="en-US" dirty="0"/>
              <a:t>Take a picture after each base pair addition.</a:t>
            </a:r>
          </a:p>
          <a:p>
            <a:pPr marL="285750" indent="-285750">
              <a:buFont typeface="Arial"/>
              <a:buChar char="•"/>
            </a:pPr>
            <a:r>
              <a:rPr lang="en-US" dirty="0"/>
              <a:t>Allows genotyping of every base pair, which is good for finding rare variants</a:t>
            </a:r>
          </a:p>
          <a:p>
            <a:pPr marL="285750" indent="-285750">
              <a:buFont typeface="Arial"/>
              <a:buChar char="•"/>
            </a:pPr>
            <a:r>
              <a:rPr lang="en-US" dirty="0"/>
              <a:t>More expensive than genotyping chips</a:t>
            </a:r>
          </a:p>
        </p:txBody>
      </p:sp>
    </p:spTree>
    <p:extLst>
      <p:ext uri="{BB962C8B-B14F-4D97-AF65-F5344CB8AC3E}">
        <p14:creationId xmlns:p14="http://schemas.microsoft.com/office/powerpoint/2010/main" val="2479371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92534" y="1519954"/>
            <a:ext cx="6244882" cy="3808354"/>
          </a:xfrm>
          <a:prstGeom prst="rect">
            <a:avLst/>
          </a:prstGeom>
        </p:spPr>
      </p:pic>
      <p:sp>
        <p:nvSpPr>
          <p:cNvPr id="5" name="Title 1"/>
          <p:cNvSpPr>
            <a:spLocks noGrp="1"/>
          </p:cNvSpPr>
          <p:nvPr>
            <p:ph type="title"/>
          </p:nvPr>
        </p:nvSpPr>
        <p:spPr>
          <a:xfrm>
            <a:off x="599296" y="-35304"/>
            <a:ext cx="8229600" cy="1143000"/>
          </a:xfrm>
        </p:spPr>
        <p:txBody>
          <a:bodyPr>
            <a:normAutofit/>
          </a:bodyPr>
          <a:lstStyle/>
          <a:p>
            <a:r>
              <a:rPr lang="en-US" sz="3000" dirty="0" err="1">
                <a:latin typeface="Arial"/>
                <a:cs typeface="Arial"/>
              </a:rPr>
              <a:t>Exome</a:t>
            </a:r>
            <a:r>
              <a:rPr lang="en-US" sz="3000" dirty="0">
                <a:latin typeface="Arial"/>
                <a:cs typeface="Arial"/>
              </a:rPr>
              <a:t> sequencing</a:t>
            </a:r>
          </a:p>
        </p:txBody>
      </p:sp>
      <p:sp>
        <p:nvSpPr>
          <p:cNvPr id="6" name="TextBox 5"/>
          <p:cNvSpPr txBox="1"/>
          <p:nvPr/>
        </p:nvSpPr>
        <p:spPr>
          <a:xfrm>
            <a:off x="6448425" y="6488528"/>
            <a:ext cx="2695575" cy="276999"/>
          </a:xfrm>
          <a:prstGeom prst="rect">
            <a:avLst/>
          </a:prstGeom>
          <a:noFill/>
        </p:spPr>
        <p:txBody>
          <a:bodyPr wrap="square" rtlCol="0">
            <a:spAutoFit/>
          </a:bodyPr>
          <a:lstStyle/>
          <a:p>
            <a:pPr algn="ctr"/>
            <a:r>
              <a:rPr lang="en-US" sz="1200" dirty="0">
                <a:latin typeface="Arial"/>
                <a:cs typeface="Arial"/>
              </a:rPr>
              <a:t>(</a:t>
            </a:r>
            <a:r>
              <a:rPr lang="en-US" sz="1200" dirty="0" err="1">
                <a:latin typeface="Arial"/>
                <a:cs typeface="Arial"/>
              </a:rPr>
              <a:t>Bamshad</a:t>
            </a:r>
            <a:r>
              <a:rPr lang="en-US" sz="1200" dirty="0">
                <a:latin typeface="Arial"/>
                <a:cs typeface="Arial"/>
              </a:rPr>
              <a:t>, Nat Review Genet, 2011)</a:t>
            </a:r>
          </a:p>
        </p:txBody>
      </p:sp>
      <p:sp>
        <p:nvSpPr>
          <p:cNvPr id="2" name="TextBox 1"/>
          <p:cNvSpPr txBox="1"/>
          <p:nvPr/>
        </p:nvSpPr>
        <p:spPr>
          <a:xfrm>
            <a:off x="992909" y="5526424"/>
            <a:ext cx="7396788" cy="646331"/>
          </a:xfrm>
          <a:prstGeom prst="rect">
            <a:avLst/>
          </a:prstGeom>
          <a:noFill/>
        </p:spPr>
        <p:txBody>
          <a:bodyPr wrap="square" rtlCol="0">
            <a:spAutoFit/>
          </a:bodyPr>
          <a:lstStyle/>
          <a:p>
            <a:pPr algn="ctr"/>
            <a:r>
              <a:rPr lang="en-US" dirty="0"/>
              <a:t>Sequencing ~3% of genome that codes for proteins is much less expensive and enriches for (currently) functionally interpretable results</a:t>
            </a:r>
          </a:p>
        </p:txBody>
      </p:sp>
      <p:sp>
        <p:nvSpPr>
          <p:cNvPr id="3" name="TextBox 2"/>
          <p:cNvSpPr txBox="1"/>
          <p:nvPr/>
        </p:nvSpPr>
        <p:spPr>
          <a:xfrm>
            <a:off x="7466533" y="1289121"/>
            <a:ext cx="1362363" cy="461665"/>
          </a:xfrm>
          <a:prstGeom prst="rect">
            <a:avLst/>
          </a:prstGeom>
          <a:noFill/>
        </p:spPr>
        <p:txBody>
          <a:bodyPr wrap="square" rtlCol="0">
            <a:spAutoFit/>
          </a:bodyPr>
          <a:lstStyle/>
          <a:p>
            <a:r>
              <a:rPr lang="en-US" sz="1200" dirty="0" err="1"/>
              <a:t>Biotinylated</a:t>
            </a:r>
            <a:r>
              <a:rPr lang="en-US" sz="1200" dirty="0"/>
              <a:t> probes</a:t>
            </a:r>
          </a:p>
        </p:txBody>
      </p:sp>
      <p:cxnSp>
        <p:nvCxnSpPr>
          <p:cNvPr id="8" name="Straight Arrow Connector 7"/>
          <p:cNvCxnSpPr>
            <a:stCxn id="3" idx="1"/>
          </p:cNvCxnSpPr>
          <p:nvPr/>
        </p:nvCxnSpPr>
        <p:spPr>
          <a:xfrm flipH="1">
            <a:off x="7088910" y="1519954"/>
            <a:ext cx="377623" cy="23083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981758" y="3821918"/>
            <a:ext cx="1362363" cy="461665"/>
          </a:xfrm>
          <a:prstGeom prst="rect">
            <a:avLst/>
          </a:prstGeom>
          <a:noFill/>
        </p:spPr>
        <p:txBody>
          <a:bodyPr wrap="square" rtlCol="0">
            <a:spAutoFit/>
          </a:bodyPr>
          <a:lstStyle/>
          <a:p>
            <a:r>
              <a:rPr lang="en-US" sz="1200" dirty="0"/>
              <a:t>Streptavidin </a:t>
            </a:r>
            <a:r>
              <a:rPr lang="en-US" sz="1200" dirty="0" err="1"/>
              <a:t>pulldown</a:t>
            </a:r>
            <a:endParaRPr lang="en-US" sz="1200" dirty="0"/>
          </a:p>
        </p:txBody>
      </p:sp>
      <p:cxnSp>
        <p:nvCxnSpPr>
          <p:cNvPr id="11" name="Straight Arrow Connector 10"/>
          <p:cNvCxnSpPr/>
          <p:nvPr/>
        </p:nvCxnSpPr>
        <p:spPr>
          <a:xfrm flipH="1">
            <a:off x="7665588" y="4127610"/>
            <a:ext cx="31617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8992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6335" y="1487326"/>
            <a:ext cx="7541935" cy="4357071"/>
          </a:xfrm>
          <a:prstGeom prst="rect">
            <a:avLst/>
          </a:prstGeom>
        </p:spPr>
      </p:pic>
      <p:sp>
        <p:nvSpPr>
          <p:cNvPr id="5" name="TextBox 4"/>
          <p:cNvSpPr txBox="1"/>
          <p:nvPr/>
        </p:nvSpPr>
        <p:spPr>
          <a:xfrm>
            <a:off x="6373230" y="6488528"/>
            <a:ext cx="2695575" cy="276999"/>
          </a:xfrm>
          <a:prstGeom prst="rect">
            <a:avLst/>
          </a:prstGeom>
          <a:noFill/>
        </p:spPr>
        <p:txBody>
          <a:bodyPr wrap="square" rtlCol="0">
            <a:spAutoFit/>
          </a:bodyPr>
          <a:lstStyle/>
          <a:p>
            <a:pPr algn="ctr"/>
            <a:r>
              <a:rPr lang="en-US" sz="1200" dirty="0">
                <a:latin typeface="Arial"/>
                <a:cs typeface="Arial"/>
              </a:rPr>
              <a:t>(</a:t>
            </a:r>
            <a:r>
              <a:rPr lang="en-US" sz="1200" dirty="0" err="1">
                <a:latin typeface="Arial"/>
                <a:cs typeface="Arial"/>
              </a:rPr>
              <a:t>Meyerson</a:t>
            </a:r>
            <a:r>
              <a:rPr lang="en-US" sz="1200" dirty="0">
                <a:latin typeface="Arial"/>
                <a:cs typeface="Arial"/>
              </a:rPr>
              <a:t>, Nat Review Genet, 2010)</a:t>
            </a:r>
          </a:p>
        </p:txBody>
      </p:sp>
      <p:sp>
        <p:nvSpPr>
          <p:cNvPr id="6" name="Title 1"/>
          <p:cNvSpPr>
            <a:spLocks noGrp="1"/>
          </p:cNvSpPr>
          <p:nvPr>
            <p:ph type="title"/>
          </p:nvPr>
        </p:nvSpPr>
        <p:spPr>
          <a:xfrm>
            <a:off x="599296" y="-35304"/>
            <a:ext cx="8229600" cy="1143000"/>
          </a:xfrm>
        </p:spPr>
        <p:txBody>
          <a:bodyPr>
            <a:normAutofit/>
          </a:bodyPr>
          <a:lstStyle/>
          <a:p>
            <a:r>
              <a:rPr lang="en-US" sz="3000" dirty="0">
                <a:latin typeface="Arial"/>
                <a:cs typeface="Arial"/>
              </a:rPr>
              <a:t>How to find genetic variation with next generation sequencing</a:t>
            </a:r>
          </a:p>
        </p:txBody>
      </p:sp>
    </p:spTree>
    <p:extLst>
      <p:ext uri="{BB962C8B-B14F-4D97-AF65-F5344CB8AC3E}">
        <p14:creationId xmlns:p14="http://schemas.microsoft.com/office/powerpoint/2010/main" val="1497425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9296" y="-35304"/>
            <a:ext cx="8229600" cy="1143000"/>
          </a:xfrm>
        </p:spPr>
        <p:txBody>
          <a:bodyPr>
            <a:normAutofit/>
          </a:bodyPr>
          <a:lstStyle/>
          <a:p>
            <a:r>
              <a:rPr lang="en-US" sz="3000" dirty="0">
                <a:latin typeface="Arial"/>
                <a:cs typeface="Arial"/>
              </a:rPr>
              <a:t>Association testing in </a:t>
            </a:r>
            <a:r>
              <a:rPr lang="en-US" sz="3000" dirty="0" err="1">
                <a:latin typeface="Arial"/>
                <a:cs typeface="Arial"/>
              </a:rPr>
              <a:t>exome</a:t>
            </a:r>
            <a:r>
              <a:rPr lang="en-US" sz="3000" dirty="0">
                <a:latin typeface="Arial"/>
                <a:cs typeface="Arial"/>
              </a:rPr>
              <a:t> or genome </a:t>
            </a:r>
            <a:r>
              <a:rPr lang="en-US" sz="3000" dirty="0" err="1">
                <a:latin typeface="Arial"/>
                <a:cs typeface="Arial"/>
              </a:rPr>
              <a:t>seq</a:t>
            </a:r>
            <a:endParaRPr lang="en-US" sz="3000" dirty="0">
              <a:latin typeface="Arial"/>
              <a:cs typeface="Arial"/>
            </a:endParaRPr>
          </a:p>
        </p:txBody>
      </p:sp>
      <p:cxnSp>
        <p:nvCxnSpPr>
          <p:cNvPr id="5" name="Straight Connector 4"/>
          <p:cNvCxnSpPr/>
          <p:nvPr/>
        </p:nvCxnSpPr>
        <p:spPr>
          <a:xfrm>
            <a:off x="937056" y="2256205"/>
            <a:ext cx="25029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37056" y="2679843"/>
            <a:ext cx="25029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37056" y="3160673"/>
            <a:ext cx="25029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097342" y="2095928"/>
            <a:ext cx="826088"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ectangle 9"/>
          <p:cNvSpPr/>
          <p:nvPr/>
        </p:nvSpPr>
        <p:spPr>
          <a:xfrm>
            <a:off x="2174469" y="2088051"/>
            <a:ext cx="340786"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ectangle 10"/>
          <p:cNvSpPr/>
          <p:nvPr/>
        </p:nvSpPr>
        <p:spPr>
          <a:xfrm>
            <a:off x="1097342" y="2527443"/>
            <a:ext cx="826088"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Rectangle 11"/>
          <p:cNvSpPr/>
          <p:nvPr/>
        </p:nvSpPr>
        <p:spPr>
          <a:xfrm>
            <a:off x="2174469" y="2519566"/>
            <a:ext cx="340786"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3" name="Rectangle 12"/>
          <p:cNvSpPr/>
          <p:nvPr/>
        </p:nvSpPr>
        <p:spPr>
          <a:xfrm>
            <a:off x="1097342" y="3008273"/>
            <a:ext cx="826088"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Rectangle 13"/>
          <p:cNvSpPr/>
          <p:nvPr/>
        </p:nvSpPr>
        <p:spPr>
          <a:xfrm>
            <a:off x="2174469" y="3000396"/>
            <a:ext cx="340786"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5" name="TextBox 14"/>
          <p:cNvSpPr txBox="1"/>
          <p:nvPr/>
        </p:nvSpPr>
        <p:spPr>
          <a:xfrm>
            <a:off x="1545676" y="4831887"/>
            <a:ext cx="867523" cy="369332"/>
          </a:xfrm>
          <a:prstGeom prst="rect">
            <a:avLst/>
          </a:prstGeom>
          <a:noFill/>
        </p:spPr>
        <p:txBody>
          <a:bodyPr wrap="square" rtlCol="0">
            <a:spAutoFit/>
          </a:bodyPr>
          <a:lstStyle/>
          <a:p>
            <a:r>
              <a:rPr lang="en-US" dirty="0"/>
              <a:t>cases</a:t>
            </a:r>
          </a:p>
        </p:txBody>
      </p:sp>
      <p:sp>
        <p:nvSpPr>
          <p:cNvPr id="16" name="TextBox 15"/>
          <p:cNvSpPr txBox="1"/>
          <p:nvPr/>
        </p:nvSpPr>
        <p:spPr>
          <a:xfrm>
            <a:off x="6469676" y="4831887"/>
            <a:ext cx="1062057" cy="369332"/>
          </a:xfrm>
          <a:prstGeom prst="rect">
            <a:avLst/>
          </a:prstGeom>
          <a:noFill/>
        </p:spPr>
        <p:txBody>
          <a:bodyPr wrap="square" rtlCol="0">
            <a:spAutoFit/>
          </a:bodyPr>
          <a:lstStyle/>
          <a:p>
            <a:r>
              <a:rPr lang="en-US" dirty="0"/>
              <a:t>control</a:t>
            </a:r>
          </a:p>
        </p:txBody>
      </p:sp>
      <p:cxnSp>
        <p:nvCxnSpPr>
          <p:cNvPr id="17" name="Straight Connector 16"/>
          <p:cNvCxnSpPr/>
          <p:nvPr/>
        </p:nvCxnSpPr>
        <p:spPr>
          <a:xfrm>
            <a:off x="937056" y="3632600"/>
            <a:ext cx="25029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937056" y="4056238"/>
            <a:ext cx="25029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937056" y="4537068"/>
            <a:ext cx="25029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097342" y="3472323"/>
            <a:ext cx="826088"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1" name="Rectangle 20"/>
          <p:cNvSpPr/>
          <p:nvPr/>
        </p:nvSpPr>
        <p:spPr>
          <a:xfrm>
            <a:off x="2174469" y="3464446"/>
            <a:ext cx="340786"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Rectangle 21"/>
          <p:cNvSpPr/>
          <p:nvPr/>
        </p:nvSpPr>
        <p:spPr>
          <a:xfrm>
            <a:off x="1097342" y="3903838"/>
            <a:ext cx="826088"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3" name="Rectangle 22"/>
          <p:cNvSpPr/>
          <p:nvPr/>
        </p:nvSpPr>
        <p:spPr>
          <a:xfrm>
            <a:off x="2174469" y="3895961"/>
            <a:ext cx="340786"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4" name="Rectangle 23"/>
          <p:cNvSpPr/>
          <p:nvPr/>
        </p:nvSpPr>
        <p:spPr>
          <a:xfrm>
            <a:off x="1097342" y="4384668"/>
            <a:ext cx="826088"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5" name="Rectangle 24"/>
          <p:cNvSpPr/>
          <p:nvPr/>
        </p:nvSpPr>
        <p:spPr>
          <a:xfrm>
            <a:off x="2174469" y="4376791"/>
            <a:ext cx="340786"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6" name="TextBox 25"/>
          <p:cNvSpPr txBox="1"/>
          <p:nvPr/>
        </p:nvSpPr>
        <p:spPr>
          <a:xfrm>
            <a:off x="1300780" y="1439065"/>
            <a:ext cx="1245299" cy="369332"/>
          </a:xfrm>
          <a:prstGeom prst="rect">
            <a:avLst/>
          </a:prstGeom>
          <a:noFill/>
        </p:spPr>
        <p:txBody>
          <a:bodyPr wrap="square" rtlCol="0">
            <a:spAutoFit/>
          </a:bodyPr>
          <a:lstStyle/>
          <a:p>
            <a:r>
              <a:rPr lang="en-US" dirty="0"/>
              <a:t>Gene A</a:t>
            </a:r>
          </a:p>
        </p:txBody>
      </p:sp>
      <p:cxnSp>
        <p:nvCxnSpPr>
          <p:cNvPr id="27" name="Straight Connector 26"/>
          <p:cNvCxnSpPr/>
          <p:nvPr/>
        </p:nvCxnSpPr>
        <p:spPr>
          <a:xfrm>
            <a:off x="5953534" y="2265109"/>
            <a:ext cx="25029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953534" y="2688747"/>
            <a:ext cx="25029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953534" y="3169577"/>
            <a:ext cx="25029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6113820" y="2104832"/>
            <a:ext cx="826088"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1" name="Rectangle 30"/>
          <p:cNvSpPr/>
          <p:nvPr/>
        </p:nvSpPr>
        <p:spPr>
          <a:xfrm>
            <a:off x="7190947" y="2096955"/>
            <a:ext cx="340786"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2" name="Rectangle 31"/>
          <p:cNvSpPr/>
          <p:nvPr/>
        </p:nvSpPr>
        <p:spPr>
          <a:xfrm>
            <a:off x="6113820" y="2536347"/>
            <a:ext cx="826088"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3" name="Rectangle 32"/>
          <p:cNvSpPr/>
          <p:nvPr/>
        </p:nvSpPr>
        <p:spPr>
          <a:xfrm>
            <a:off x="7190947" y="2528470"/>
            <a:ext cx="340786"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4" name="Rectangle 33"/>
          <p:cNvSpPr/>
          <p:nvPr/>
        </p:nvSpPr>
        <p:spPr>
          <a:xfrm>
            <a:off x="6113820" y="3017177"/>
            <a:ext cx="826088"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5" name="Rectangle 34"/>
          <p:cNvSpPr/>
          <p:nvPr/>
        </p:nvSpPr>
        <p:spPr>
          <a:xfrm>
            <a:off x="7190947" y="3009300"/>
            <a:ext cx="340786"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36" name="Straight Connector 35"/>
          <p:cNvCxnSpPr/>
          <p:nvPr/>
        </p:nvCxnSpPr>
        <p:spPr>
          <a:xfrm>
            <a:off x="5953534" y="3641504"/>
            <a:ext cx="25029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5953534" y="4065142"/>
            <a:ext cx="25029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953534" y="4545972"/>
            <a:ext cx="25029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6113820" y="3481227"/>
            <a:ext cx="826088"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0" name="Rectangle 39"/>
          <p:cNvSpPr/>
          <p:nvPr/>
        </p:nvSpPr>
        <p:spPr>
          <a:xfrm>
            <a:off x="7190947" y="3473350"/>
            <a:ext cx="340786"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1" name="Rectangle 40"/>
          <p:cNvSpPr/>
          <p:nvPr/>
        </p:nvSpPr>
        <p:spPr>
          <a:xfrm>
            <a:off x="6113820" y="3912742"/>
            <a:ext cx="826088"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2" name="Rectangle 41"/>
          <p:cNvSpPr/>
          <p:nvPr/>
        </p:nvSpPr>
        <p:spPr>
          <a:xfrm>
            <a:off x="7190947" y="3904865"/>
            <a:ext cx="340786"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3" name="Rectangle 42"/>
          <p:cNvSpPr/>
          <p:nvPr/>
        </p:nvSpPr>
        <p:spPr>
          <a:xfrm>
            <a:off x="6113820" y="4393572"/>
            <a:ext cx="826088"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4" name="Rectangle 43"/>
          <p:cNvSpPr/>
          <p:nvPr/>
        </p:nvSpPr>
        <p:spPr>
          <a:xfrm>
            <a:off x="7190947" y="4385695"/>
            <a:ext cx="340786" cy="3205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6" name="TextBox 45"/>
          <p:cNvSpPr txBox="1"/>
          <p:nvPr/>
        </p:nvSpPr>
        <p:spPr>
          <a:xfrm>
            <a:off x="6489904" y="1439065"/>
            <a:ext cx="1245299" cy="369332"/>
          </a:xfrm>
          <a:prstGeom prst="rect">
            <a:avLst/>
          </a:prstGeom>
          <a:noFill/>
        </p:spPr>
        <p:txBody>
          <a:bodyPr wrap="square" rtlCol="0">
            <a:spAutoFit/>
          </a:bodyPr>
          <a:lstStyle/>
          <a:p>
            <a:r>
              <a:rPr lang="en-US" dirty="0"/>
              <a:t>Gene A</a:t>
            </a:r>
          </a:p>
        </p:txBody>
      </p:sp>
      <p:sp>
        <p:nvSpPr>
          <p:cNvPr id="47" name="Lightning Bolt 46"/>
          <p:cNvSpPr/>
          <p:nvPr/>
        </p:nvSpPr>
        <p:spPr>
          <a:xfrm>
            <a:off x="1157269" y="2125038"/>
            <a:ext cx="162225" cy="162225"/>
          </a:xfrm>
          <a:prstGeom prst="lightningBol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Lightning Bolt 47"/>
          <p:cNvSpPr/>
          <p:nvPr/>
        </p:nvSpPr>
        <p:spPr>
          <a:xfrm>
            <a:off x="3358868" y="1509814"/>
            <a:ext cx="162225" cy="162225"/>
          </a:xfrm>
          <a:prstGeom prst="lightningBol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3457508" y="1280090"/>
            <a:ext cx="2239340" cy="646331"/>
          </a:xfrm>
          <a:prstGeom prst="rect">
            <a:avLst/>
          </a:prstGeom>
          <a:noFill/>
        </p:spPr>
        <p:txBody>
          <a:bodyPr wrap="square" rtlCol="0">
            <a:spAutoFit/>
          </a:bodyPr>
          <a:lstStyle/>
          <a:p>
            <a:r>
              <a:rPr lang="en-US" dirty="0"/>
              <a:t>Likely Gene Disrupting Mutation</a:t>
            </a:r>
          </a:p>
        </p:txBody>
      </p:sp>
      <p:sp>
        <p:nvSpPr>
          <p:cNvPr id="50" name="Lightning Bolt 49"/>
          <p:cNvSpPr/>
          <p:nvPr/>
        </p:nvSpPr>
        <p:spPr>
          <a:xfrm>
            <a:off x="2174469" y="3054164"/>
            <a:ext cx="162225" cy="162225"/>
          </a:xfrm>
          <a:prstGeom prst="lightningBol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Lightning Bolt 50"/>
          <p:cNvSpPr/>
          <p:nvPr/>
        </p:nvSpPr>
        <p:spPr>
          <a:xfrm>
            <a:off x="1631962" y="3551487"/>
            <a:ext cx="162225" cy="162225"/>
          </a:xfrm>
          <a:prstGeom prst="lightningBol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Lightning Bolt 51"/>
          <p:cNvSpPr/>
          <p:nvPr/>
        </p:nvSpPr>
        <p:spPr>
          <a:xfrm>
            <a:off x="1469737" y="3984029"/>
            <a:ext cx="162225" cy="162225"/>
          </a:xfrm>
          <a:prstGeom prst="lightningBol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Lightning Bolt 52"/>
          <p:cNvSpPr/>
          <p:nvPr/>
        </p:nvSpPr>
        <p:spPr>
          <a:xfrm>
            <a:off x="6502234" y="2598730"/>
            <a:ext cx="162225" cy="162225"/>
          </a:xfrm>
          <a:prstGeom prst="lightningBol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116044" y="2087112"/>
            <a:ext cx="821012" cy="276999"/>
          </a:xfrm>
          <a:prstGeom prst="rect">
            <a:avLst/>
          </a:prstGeom>
          <a:noFill/>
        </p:spPr>
        <p:txBody>
          <a:bodyPr wrap="square" rtlCol="0">
            <a:spAutoFit/>
          </a:bodyPr>
          <a:lstStyle/>
          <a:p>
            <a:r>
              <a:rPr lang="en-US" sz="1200" dirty="0"/>
              <a:t>Person 1</a:t>
            </a:r>
          </a:p>
        </p:txBody>
      </p:sp>
      <p:sp>
        <p:nvSpPr>
          <p:cNvPr id="55" name="TextBox 54"/>
          <p:cNvSpPr txBox="1"/>
          <p:nvPr/>
        </p:nvSpPr>
        <p:spPr>
          <a:xfrm>
            <a:off x="116044" y="4398568"/>
            <a:ext cx="821012" cy="276999"/>
          </a:xfrm>
          <a:prstGeom prst="rect">
            <a:avLst/>
          </a:prstGeom>
          <a:noFill/>
        </p:spPr>
        <p:txBody>
          <a:bodyPr wrap="square" rtlCol="0">
            <a:spAutoFit/>
          </a:bodyPr>
          <a:lstStyle/>
          <a:p>
            <a:r>
              <a:rPr lang="en-US" sz="1200" dirty="0"/>
              <a:t>Person N</a:t>
            </a:r>
          </a:p>
        </p:txBody>
      </p:sp>
      <p:sp>
        <p:nvSpPr>
          <p:cNvPr id="56" name="TextBox 55"/>
          <p:cNvSpPr txBox="1"/>
          <p:nvPr/>
        </p:nvSpPr>
        <p:spPr>
          <a:xfrm>
            <a:off x="4845565" y="2087112"/>
            <a:ext cx="1003167" cy="276999"/>
          </a:xfrm>
          <a:prstGeom prst="rect">
            <a:avLst/>
          </a:prstGeom>
          <a:noFill/>
        </p:spPr>
        <p:txBody>
          <a:bodyPr wrap="square" rtlCol="0">
            <a:spAutoFit/>
          </a:bodyPr>
          <a:lstStyle/>
          <a:p>
            <a:r>
              <a:rPr lang="en-US" sz="1200" dirty="0"/>
              <a:t>Person N+1</a:t>
            </a:r>
          </a:p>
        </p:txBody>
      </p:sp>
      <p:sp>
        <p:nvSpPr>
          <p:cNvPr id="57" name="TextBox 56"/>
          <p:cNvSpPr txBox="1"/>
          <p:nvPr/>
        </p:nvSpPr>
        <p:spPr>
          <a:xfrm>
            <a:off x="4845565" y="4407472"/>
            <a:ext cx="1003167" cy="276999"/>
          </a:xfrm>
          <a:prstGeom prst="rect">
            <a:avLst/>
          </a:prstGeom>
          <a:noFill/>
        </p:spPr>
        <p:txBody>
          <a:bodyPr wrap="square" rtlCol="0">
            <a:spAutoFit/>
          </a:bodyPr>
          <a:lstStyle/>
          <a:p>
            <a:r>
              <a:rPr lang="en-US" sz="1200" dirty="0"/>
              <a:t>Person 2N</a:t>
            </a:r>
          </a:p>
        </p:txBody>
      </p:sp>
      <p:sp>
        <p:nvSpPr>
          <p:cNvPr id="63" name="TextBox 62"/>
          <p:cNvSpPr txBox="1"/>
          <p:nvPr/>
        </p:nvSpPr>
        <p:spPr>
          <a:xfrm>
            <a:off x="937056" y="5548045"/>
            <a:ext cx="7519403" cy="923330"/>
          </a:xfrm>
          <a:prstGeom prst="rect">
            <a:avLst/>
          </a:prstGeom>
          <a:noFill/>
        </p:spPr>
        <p:txBody>
          <a:bodyPr wrap="square" rtlCol="0">
            <a:spAutoFit/>
          </a:bodyPr>
          <a:lstStyle/>
          <a:p>
            <a:pPr algn="ctr"/>
            <a:r>
              <a:rPr lang="en-US" dirty="0"/>
              <a:t>Aggregate mutations across a feature (like a gene), count number of mutations in cases </a:t>
            </a:r>
            <a:r>
              <a:rPr lang="en-US" dirty="0" err="1"/>
              <a:t>vs</a:t>
            </a:r>
            <a:r>
              <a:rPr lang="en-US" dirty="0"/>
              <a:t> control, conduct a statistical test to determine if significant difference – generally called a </a:t>
            </a:r>
            <a:r>
              <a:rPr lang="en-US" b="1" dirty="0"/>
              <a:t>burden test</a:t>
            </a:r>
          </a:p>
        </p:txBody>
      </p:sp>
    </p:spTree>
    <p:extLst>
      <p:ext uri="{BB962C8B-B14F-4D97-AF65-F5344CB8AC3E}">
        <p14:creationId xmlns:p14="http://schemas.microsoft.com/office/powerpoint/2010/main" val="25093315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3A12C-95DE-4E49-BD69-D69FEED02986}"/>
              </a:ext>
            </a:extLst>
          </p:cNvPr>
          <p:cNvSpPr>
            <a:spLocks noGrp="1"/>
          </p:cNvSpPr>
          <p:nvPr>
            <p:ph sz="quarter" idx="1"/>
          </p:nvPr>
        </p:nvSpPr>
        <p:spPr/>
        <p:txBody>
          <a:bodyPr/>
          <a:lstStyle/>
          <a:p>
            <a:r>
              <a:rPr lang="en-US" dirty="0"/>
              <a:t>Few examples so far</a:t>
            </a:r>
          </a:p>
          <a:p>
            <a:r>
              <a:rPr lang="en-US" dirty="0"/>
              <a:t>More to come for sure…</a:t>
            </a:r>
          </a:p>
        </p:txBody>
      </p:sp>
      <p:sp>
        <p:nvSpPr>
          <p:cNvPr id="4" name="Title 1">
            <a:extLst>
              <a:ext uri="{FF2B5EF4-FFF2-40B4-BE49-F238E27FC236}">
                <a16:creationId xmlns:a16="http://schemas.microsoft.com/office/drawing/2014/main" id="{A575DED7-C4B8-AB43-A4AC-D27C2F77E2A3}"/>
              </a:ext>
            </a:extLst>
          </p:cNvPr>
          <p:cNvSpPr>
            <a:spLocks noGrp="1"/>
          </p:cNvSpPr>
          <p:nvPr>
            <p:ph type="title"/>
          </p:nvPr>
        </p:nvSpPr>
        <p:spPr>
          <a:xfrm>
            <a:off x="599296" y="-35304"/>
            <a:ext cx="8229600" cy="1143000"/>
          </a:xfrm>
        </p:spPr>
        <p:txBody>
          <a:bodyPr>
            <a:normAutofit/>
          </a:bodyPr>
          <a:lstStyle/>
          <a:p>
            <a:r>
              <a:rPr lang="en-US" sz="3000" dirty="0">
                <a:latin typeface="Arial"/>
                <a:cs typeface="Arial"/>
              </a:rPr>
              <a:t>Whole genome/exome sequencing in imaging genetics</a:t>
            </a:r>
          </a:p>
        </p:txBody>
      </p:sp>
    </p:spTree>
    <p:extLst>
      <p:ext uri="{BB962C8B-B14F-4D97-AF65-F5344CB8AC3E}">
        <p14:creationId xmlns:p14="http://schemas.microsoft.com/office/powerpoint/2010/main" val="1430293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a:t>Types of genetic variation in the human genome</a:t>
            </a:r>
          </a:p>
          <a:p>
            <a:r>
              <a:rPr lang="en-US" dirty="0"/>
              <a:t>Some big questions in imaging genetics</a:t>
            </a:r>
          </a:p>
          <a:p>
            <a:r>
              <a:rPr lang="en-US" dirty="0"/>
              <a:t>Heritability</a:t>
            </a:r>
          </a:p>
          <a:p>
            <a:r>
              <a:rPr lang="en-US" dirty="0"/>
              <a:t>Imaging genetics history</a:t>
            </a:r>
          </a:p>
          <a:p>
            <a:r>
              <a:rPr lang="en-US" b="1" dirty="0"/>
              <a:t>Progress in answering the big questions</a:t>
            </a:r>
          </a:p>
        </p:txBody>
      </p:sp>
      <p:sp>
        <p:nvSpPr>
          <p:cNvPr id="4" name="Title 1"/>
          <p:cNvSpPr>
            <a:spLocks noGrp="1"/>
          </p:cNvSpPr>
          <p:nvPr>
            <p:ph type="title"/>
          </p:nvPr>
        </p:nvSpPr>
        <p:spPr>
          <a:xfrm>
            <a:off x="599296" y="-35304"/>
            <a:ext cx="8229600" cy="1143000"/>
          </a:xfrm>
        </p:spPr>
        <p:txBody>
          <a:bodyPr>
            <a:normAutofit/>
          </a:bodyPr>
          <a:lstStyle/>
          <a:p>
            <a:r>
              <a:rPr lang="en-US" sz="3000" dirty="0">
                <a:latin typeface="Arial"/>
                <a:cs typeface="Arial"/>
              </a:rPr>
              <a:t>Outline</a:t>
            </a:r>
          </a:p>
        </p:txBody>
      </p:sp>
    </p:spTree>
    <p:extLst>
      <p:ext uri="{BB962C8B-B14F-4D97-AF65-F5344CB8AC3E}">
        <p14:creationId xmlns:p14="http://schemas.microsoft.com/office/powerpoint/2010/main" val="2686768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DAE191-3EB2-1D4E-9223-98BF5786D96D}"/>
              </a:ext>
            </a:extLst>
          </p:cNvPr>
          <p:cNvSpPr>
            <a:spLocks noGrp="1"/>
          </p:cNvSpPr>
          <p:nvPr>
            <p:ph sz="quarter" idx="1"/>
          </p:nvPr>
        </p:nvSpPr>
        <p:spPr>
          <a:xfrm>
            <a:off x="612648" y="1600200"/>
            <a:ext cx="8153400" cy="4495800"/>
          </a:xfrm>
        </p:spPr>
        <p:txBody>
          <a:bodyPr>
            <a:normAutofit lnSpcReduction="10000"/>
          </a:bodyPr>
          <a:lstStyle/>
          <a:p>
            <a:r>
              <a:rPr lang="en-US" b="1" dirty="0"/>
              <a:t>How does genetic variation lead to disorders of the brain?</a:t>
            </a:r>
          </a:p>
          <a:p>
            <a:r>
              <a:rPr lang="en-US" dirty="0"/>
              <a:t>What cell-types and developmental processes impact brain structure?</a:t>
            </a:r>
          </a:p>
          <a:p>
            <a:r>
              <a:rPr lang="en-US" dirty="0"/>
              <a:t>Do genetic changes that affect brain structure also affect brain function?</a:t>
            </a:r>
          </a:p>
          <a:p>
            <a:r>
              <a:rPr lang="en-US" dirty="0"/>
              <a:t>What genetic changes have led to humans having big brains and unique cognitive capabilities?</a:t>
            </a:r>
            <a:br>
              <a:rPr lang="en-US" dirty="0"/>
            </a:br>
            <a:endParaRPr lang="en-US" dirty="0"/>
          </a:p>
        </p:txBody>
      </p:sp>
      <p:sp>
        <p:nvSpPr>
          <p:cNvPr id="4" name="Title 1">
            <a:extLst>
              <a:ext uri="{FF2B5EF4-FFF2-40B4-BE49-F238E27FC236}">
                <a16:creationId xmlns:a16="http://schemas.microsoft.com/office/drawing/2014/main" id="{56CA7DC1-44BD-544A-A013-217BAE1348D3}"/>
              </a:ext>
            </a:extLst>
          </p:cNvPr>
          <p:cNvSpPr>
            <a:spLocks noGrp="1"/>
          </p:cNvSpPr>
          <p:nvPr>
            <p:ph type="title"/>
          </p:nvPr>
        </p:nvSpPr>
        <p:spPr>
          <a:xfrm>
            <a:off x="599296" y="-35304"/>
            <a:ext cx="8229600" cy="1143000"/>
          </a:xfrm>
        </p:spPr>
        <p:txBody>
          <a:bodyPr>
            <a:normAutofit/>
          </a:bodyPr>
          <a:lstStyle/>
          <a:p>
            <a:r>
              <a:rPr lang="en-US" sz="3000" dirty="0">
                <a:latin typeface="Arial"/>
                <a:cs typeface="Arial"/>
              </a:rPr>
              <a:t>Some big questions in imaging genetics</a:t>
            </a:r>
          </a:p>
        </p:txBody>
      </p:sp>
    </p:spTree>
    <p:extLst>
      <p:ext uri="{BB962C8B-B14F-4D97-AF65-F5344CB8AC3E}">
        <p14:creationId xmlns:p14="http://schemas.microsoft.com/office/powerpoint/2010/main" val="2408057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77BC70-2127-004E-8CC1-2F88B15E8881}"/>
              </a:ext>
            </a:extLst>
          </p:cNvPr>
          <p:cNvSpPr>
            <a:spLocks noGrp="1"/>
          </p:cNvSpPr>
          <p:nvPr>
            <p:ph type="sldNum" sz="quarter" idx="12"/>
          </p:nvPr>
        </p:nvSpPr>
        <p:spPr/>
        <p:txBody>
          <a:bodyPr>
            <a:normAutofit fontScale="85000" lnSpcReduction="20000"/>
          </a:bodyPr>
          <a:lstStyle/>
          <a:p>
            <a:fld id="{34D4DB8D-CF04-2E45-AD72-12F21408BA3E}" type="slidenum">
              <a:rPr lang="en-US" smtClean="0">
                <a:latin typeface="Arial"/>
              </a:rPr>
              <a:pPr/>
              <a:t>47</a:t>
            </a:fld>
            <a:endParaRPr lang="en-US">
              <a:latin typeface="Arial"/>
            </a:endParaRPr>
          </a:p>
        </p:txBody>
      </p:sp>
      <p:pic>
        <p:nvPicPr>
          <p:cNvPr id="6" name="Picture 5">
            <a:extLst>
              <a:ext uri="{FF2B5EF4-FFF2-40B4-BE49-F238E27FC236}">
                <a16:creationId xmlns:a16="http://schemas.microsoft.com/office/drawing/2014/main" id="{FFED0536-4FEB-DD49-9155-786F8140B9BD}"/>
              </a:ext>
            </a:extLst>
          </p:cNvPr>
          <p:cNvPicPr>
            <a:picLocks noChangeAspect="1"/>
          </p:cNvPicPr>
          <p:nvPr/>
        </p:nvPicPr>
        <p:blipFill>
          <a:blip r:embed="rId3"/>
          <a:stretch>
            <a:fillRect/>
          </a:stretch>
        </p:blipFill>
        <p:spPr>
          <a:xfrm>
            <a:off x="1004341" y="1387227"/>
            <a:ext cx="7105908" cy="5005419"/>
          </a:xfrm>
          <a:prstGeom prst="rect">
            <a:avLst/>
          </a:prstGeom>
        </p:spPr>
      </p:pic>
      <p:sp>
        <p:nvSpPr>
          <p:cNvPr id="7" name="Title 1">
            <a:extLst>
              <a:ext uri="{FF2B5EF4-FFF2-40B4-BE49-F238E27FC236}">
                <a16:creationId xmlns:a16="http://schemas.microsoft.com/office/drawing/2014/main" id="{FB1A4349-49DE-2046-9F81-6AAAE2BD0751}"/>
              </a:ext>
            </a:extLst>
          </p:cNvPr>
          <p:cNvSpPr txBox="1">
            <a:spLocks/>
          </p:cNvSpPr>
          <p:nvPr/>
        </p:nvSpPr>
        <p:spPr>
          <a:xfrm>
            <a:off x="599296" y="-35304"/>
            <a:ext cx="8229600" cy="11430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a:r>
              <a:rPr lang="en-US" sz="3200" dirty="0">
                <a:cs typeface="Arial"/>
              </a:rPr>
              <a:t>What makes an endophenotype</a:t>
            </a:r>
            <a:endParaRPr lang="en-US" sz="3000" dirty="0">
              <a:latin typeface="Arial"/>
              <a:cs typeface="Arial"/>
            </a:endParaRPr>
          </a:p>
        </p:txBody>
      </p:sp>
    </p:spTree>
    <p:extLst>
      <p:ext uri="{BB962C8B-B14F-4D97-AF65-F5344CB8AC3E}">
        <p14:creationId xmlns:p14="http://schemas.microsoft.com/office/powerpoint/2010/main" val="39585395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EFF121D-8DDE-1345-8E99-2E210CD25F41}"/>
              </a:ext>
            </a:extLst>
          </p:cNvPr>
          <p:cNvSpPr>
            <a:spLocks noGrp="1"/>
          </p:cNvSpPr>
          <p:nvPr>
            <p:ph type="title"/>
          </p:nvPr>
        </p:nvSpPr>
        <p:spPr>
          <a:xfrm>
            <a:off x="599296" y="-35304"/>
            <a:ext cx="8229600" cy="1143000"/>
          </a:xfrm>
        </p:spPr>
        <p:txBody>
          <a:bodyPr>
            <a:normAutofit/>
          </a:bodyPr>
          <a:lstStyle/>
          <a:p>
            <a:r>
              <a:rPr lang="en-US" sz="3000" dirty="0">
                <a:latin typeface="Arial"/>
                <a:cs typeface="Arial"/>
              </a:rPr>
              <a:t>What questions can we answer with endophenotypes?</a:t>
            </a:r>
          </a:p>
        </p:txBody>
      </p:sp>
      <p:grpSp>
        <p:nvGrpSpPr>
          <p:cNvPr id="9" name="Group 8">
            <a:extLst>
              <a:ext uri="{FF2B5EF4-FFF2-40B4-BE49-F238E27FC236}">
                <a16:creationId xmlns:a16="http://schemas.microsoft.com/office/drawing/2014/main" id="{F0608101-AFC8-E241-AB52-A81E0FCEF4DB}"/>
              </a:ext>
            </a:extLst>
          </p:cNvPr>
          <p:cNvGrpSpPr/>
          <p:nvPr/>
        </p:nvGrpSpPr>
        <p:grpSpPr>
          <a:xfrm>
            <a:off x="5106324" y="2206990"/>
            <a:ext cx="2508865" cy="2111644"/>
            <a:chOff x="4292609" y="2237783"/>
            <a:chExt cx="3047977" cy="2565400"/>
          </a:xfrm>
        </p:grpSpPr>
        <p:sp>
          <p:nvSpPr>
            <p:cNvPr id="10" name="Oval 9">
              <a:extLst>
                <a:ext uri="{FF2B5EF4-FFF2-40B4-BE49-F238E27FC236}">
                  <a16:creationId xmlns:a16="http://schemas.microsoft.com/office/drawing/2014/main" id="{79A8F602-9B50-C24C-9540-B2D4129F5400}"/>
                </a:ext>
              </a:extLst>
            </p:cNvPr>
            <p:cNvSpPr/>
            <p:nvPr/>
          </p:nvSpPr>
          <p:spPr>
            <a:xfrm>
              <a:off x="5130809" y="2237783"/>
              <a:ext cx="1295400" cy="965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Genes</a:t>
              </a:r>
            </a:p>
          </p:txBody>
        </p:sp>
        <p:sp>
          <p:nvSpPr>
            <p:cNvPr id="11" name="Rectangle 10">
              <a:extLst>
                <a:ext uri="{FF2B5EF4-FFF2-40B4-BE49-F238E27FC236}">
                  <a16:creationId xmlns:a16="http://schemas.microsoft.com/office/drawing/2014/main" id="{7473C7B0-578F-6849-A076-4A6AE2384E35}"/>
                </a:ext>
              </a:extLst>
            </p:cNvPr>
            <p:cNvSpPr/>
            <p:nvPr/>
          </p:nvSpPr>
          <p:spPr>
            <a:xfrm>
              <a:off x="4292609" y="3939583"/>
              <a:ext cx="1320800" cy="863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Endo-phenotype</a:t>
              </a:r>
            </a:p>
          </p:txBody>
        </p:sp>
        <p:sp>
          <p:nvSpPr>
            <p:cNvPr id="12" name="Rectangle 11">
              <a:extLst>
                <a:ext uri="{FF2B5EF4-FFF2-40B4-BE49-F238E27FC236}">
                  <a16:creationId xmlns:a16="http://schemas.microsoft.com/office/drawing/2014/main" id="{13EC4526-5EB7-0E44-ABB9-A322B0010B76}"/>
                </a:ext>
              </a:extLst>
            </p:cNvPr>
            <p:cNvSpPr/>
            <p:nvPr/>
          </p:nvSpPr>
          <p:spPr>
            <a:xfrm>
              <a:off x="6019786" y="3939583"/>
              <a:ext cx="1320800" cy="863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Disease</a:t>
              </a:r>
            </a:p>
          </p:txBody>
        </p:sp>
        <p:cxnSp>
          <p:nvCxnSpPr>
            <p:cNvPr id="13" name="Straight Arrow Connector 12">
              <a:extLst>
                <a:ext uri="{FF2B5EF4-FFF2-40B4-BE49-F238E27FC236}">
                  <a16:creationId xmlns:a16="http://schemas.microsoft.com/office/drawing/2014/main" id="{E180BA3F-8E25-AB48-BB93-BCE30034E257}"/>
                </a:ext>
              </a:extLst>
            </p:cNvPr>
            <p:cNvCxnSpPr>
              <a:stCxn id="10" idx="3"/>
              <a:endCxn id="11" idx="0"/>
            </p:cNvCxnSpPr>
            <p:nvPr/>
          </p:nvCxnSpPr>
          <p:spPr>
            <a:xfrm flipH="1">
              <a:off x="4953009" y="3061633"/>
              <a:ext cx="367507" cy="8779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08DBDE3-A9BF-5F46-934C-79F43D0C2F97}"/>
                </a:ext>
              </a:extLst>
            </p:cNvPr>
            <p:cNvCxnSpPr>
              <a:stCxn id="10" idx="5"/>
              <a:endCxn id="12" idx="0"/>
            </p:cNvCxnSpPr>
            <p:nvPr/>
          </p:nvCxnSpPr>
          <p:spPr>
            <a:xfrm>
              <a:off x="6236502" y="3061633"/>
              <a:ext cx="443684" cy="8779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B8BE88F6-B0BD-214F-A71D-A9B280D781EF}"/>
              </a:ext>
            </a:extLst>
          </p:cNvPr>
          <p:cNvGrpSpPr/>
          <p:nvPr/>
        </p:nvGrpSpPr>
        <p:grpSpPr>
          <a:xfrm>
            <a:off x="3120407" y="1479863"/>
            <a:ext cx="1087183" cy="3386993"/>
            <a:chOff x="2116676" y="1270000"/>
            <a:chExt cx="1320800" cy="4114800"/>
          </a:xfrm>
        </p:grpSpPr>
        <p:sp>
          <p:nvSpPr>
            <p:cNvPr id="16" name="Oval 15">
              <a:extLst>
                <a:ext uri="{FF2B5EF4-FFF2-40B4-BE49-F238E27FC236}">
                  <a16:creationId xmlns:a16="http://schemas.microsoft.com/office/drawing/2014/main" id="{A982ACDF-3F6E-F44D-BA84-8C2A9CAE891A}"/>
                </a:ext>
              </a:extLst>
            </p:cNvPr>
            <p:cNvSpPr/>
            <p:nvPr/>
          </p:nvSpPr>
          <p:spPr>
            <a:xfrm>
              <a:off x="2133600" y="1270000"/>
              <a:ext cx="1295400" cy="965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Genes</a:t>
              </a:r>
            </a:p>
          </p:txBody>
        </p:sp>
        <p:sp>
          <p:nvSpPr>
            <p:cNvPr id="17" name="Rectangle 16">
              <a:extLst>
                <a:ext uri="{FF2B5EF4-FFF2-40B4-BE49-F238E27FC236}">
                  <a16:creationId xmlns:a16="http://schemas.microsoft.com/office/drawing/2014/main" id="{8A6B78A7-92E7-774D-B01C-6D1053CB5A32}"/>
                </a:ext>
              </a:extLst>
            </p:cNvPr>
            <p:cNvSpPr/>
            <p:nvPr/>
          </p:nvSpPr>
          <p:spPr>
            <a:xfrm>
              <a:off x="2116676" y="2971800"/>
              <a:ext cx="1320800" cy="863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Endo-phenotype</a:t>
              </a:r>
            </a:p>
          </p:txBody>
        </p:sp>
        <p:cxnSp>
          <p:nvCxnSpPr>
            <p:cNvPr id="18" name="Straight Arrow Connector 17">
              <a:extLst>
                <a:ext uri="{FF2B5EF4-FFF2-40B4-BE49-F238E27FC236}">
                  <a16:creationId xmlns:a16="http://schemas.microsoft.com/office/drawing/2014/main" id="{C7B1899F-1F25-F943-8B9A-9E1B0DA816CE}"/>
                </a:ext>
              </a:extLst>
            </p:cNvPr>
            <p:cNvCxnSpPr>
              <a:endCxn id="17" idx="0"/>
            </p:cNvCxnSpPr>
            <p:nvPr/>
          </p:nvCxnSpPr>
          <p:spPr>
            <a:xfrm flipH="1">
              <a:off x="2777076" y="2235200"/>
              <a:ext cx="11908" cy="736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DB74594C-54CB-7F49-8912-09FD4D1E8606}"/>
                </a:ext>
              </a:extLst>
            </p:cNvPr>
            <p:cNvSpPr/>
            <p:nvPr/>
          </p:nvSpPr>
          <p:spPr>
            <a:xfrm>
              <a:off x="2116676" y="4521200"/>
              <a:ext cx="1320800" cy="863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Disease</a:t>
              </a:r>
            </a:p>
          </p:txBody>
        </p:sp>
        <p:cxnSp>
          <p:nvCxnSpPr>
            <p:cNvPr id="20" name="Straight Arrow Connector 19">
              <a:extLst>
                <a:ext uri="{FF2B5EF4-FFF2-40B4-BE49-F238E27FC236}">
                  <a16:creationId xmlns:a16="http://schemas.microsoft.com/office/drawing/2014/main" id="{3E953965-C9C5-4048-8BF8-0E3B3F439011}"/>
                </a:ext>
              </a:extLst>
            </p:cNvPr>
            <p:cNvCxnSpPr>
              <a:endCxn id="19" idx="0"/>
            </p:cNvCxnSpPr>
            <p:nvPr/>
          </p:nvCxnSpPr>
          <p:spPr>
            <a:xfrm>
              <a:off x="2777076" y="3835400"/>
              <a:ext cx="0" cy="685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1" name="TextBox 20">
            <a:extLst>
              <a:ext uri="{FF2B5EF4-FFF2-40B4-BE49-F238E27FC236}">
                <a16:creationId xmlns:a16="http://schemas.microsoft.com/office/drawing/2014/main" id="{5CECE4E3-F6A5-574B-809A-48BEF58241E0}"/>
              </a:ext>
            </a:extLst>
          </p:cNvPr>
          <p:cNvSpPr txBox="1"/>
          <p:nvPr/>
        </p:nvSpPr>
        <p:spPr>
          <a:xfrm>
            <a:off x="2338668" y="4957740"/>
            <a:ext cx="2605148" cy="369332"/>
          </a:xfrm>
          <a:prstGeom prst="rect">
            <a:avLst/>
          </a:prstGeom>
          <a:noFill/>
        </p:spPr>
        <p:txBody>
          <a:bodyPr wrap="square" rtlCol="0">
            <a:spAutoFit/>
          </a:bodyPr>
          <a:lstStyle/>
          <a:p>
            <a:pPr algn="ctr"/>
            <a:r>
              <a:rPr lang="en-US" b="1" dirty="0" err="1"/>
              <a:t>Mediational</a:t>
            </a:r>
            <a:r>
              <a:rPr lang="en-US" b="1" dirty="0"/>
              <a:t> model</a:t>
            </a:r>
          </a:p>
        </p:txBody>
      </p:sp>
      <p:sp>
        <p:nvSpPr>
          <p:cNvPr id="22" name="TextBox 21">
            <a:extLst>
              <a:ext uri="{FF2B5EF4-FFF2-40B4-BE49-F238E27FC236}">
                <a16:creationId xmlns:a16="http://schemas.microsoft.com/office/drawing/2014/main" id="{D4E0AF9D-2903-B04E-809E-465DF15DCFA3}"/>
              </a:ext>
            </a:extLst>
          </p:cNvPr>
          <p:cNvSpPr txBox="1"/>
          <p:nvPr/>
        </p:nvSpPr>
        <p:spPr>
          <a:xfrm>
            <a:off x="4834838" y="4837989"/>
            <a:ext cx="2899316" cy="646331"/>
          </a:xfrm>
          <a:prstGeom prst="rect">
            <a:avLst/>
          </a:prstGeom>
          <a:noFill/>
        </p:spPr>
        <p:txBody>
          <a:bodyPr wrap="square" rtlCol="0">
            <a:spAutoFit/>
          </a:bodyPr>
          <a:lstStyle/>
          <a:p>
            <a:pPr algn="ctr"/>
            <a:r>
              <a:rPr lang="en-US" b="1" dirty="0" err="1"/>
              <a:t>Pleiotropy</a:t>
            </a:r>
            <a:r>
              <a:rPr lang="en-US" b="1" dirty="0"/>
              <a:t> or Liability-Index Model</a:t>
            </a:r>
          </a:p>
        </p:txBody>
      </p:sp>
      <p:sp>
        <p:nvSpPr>
          <p:cNvPr id="23" name="TextBox 22">
            <a:extLst>
              <a:ext uri="{FF2B5EF4-FFF2-40B4-BE49-F238E27FC236}">
                <a16:creationId xmlns:a16="http://schemas.microsoft.com/office/drawing/2014/main" id="{C7C8F7A9-9962-FF4A-B117-749C06584DA3}"/>
              </a:ext>
            </a:extLst>
          </p:cNvPr>
          <p:cNvSpPr txBox="1"/>
          <p:nvPr/>
        </p:nvSpPr>
        <p:spPr>
          <a:xfrm>
            <a:off x="609242" y="5445832"/>
            <a:ext cx="2265320" cy="369332"/>
          </a:xfrm>
          <a:prstGeom prst="rect">
            <a:avLst/>
          </a:prstGeom>
          <a:noFill/>
        </p:spPr>
        <p:txBody>
          <a:bodyPr wrap="square" rtlCol="0">
            <a:spAutoFit/>
          </a:bodyPr>
          <a:lstStyle/>
          <a:p>
            <a:pPr algn="ctr"/>
            <a:r>
              <a:rPr lang="en-US" dirty="0"/>
              <a:t>Mechanistic Study</a:t>
            </a:r>
          </a:p>
        </p:txBody>
      </p:sp>
      <p:sp>
        <p:nvSpPr>
          <p:cNvPr id="24" name="TextBox 23">
            <a:extLst>
              <a:ext uri="{FF2B5EF4-FFF2-40B4-BE49-F238E27FC236}">
                <a16:creationId xmlns:a16="http://schemas.microsoft.com/office/drawing/2014/main" id="{7A608261-751B-4540-9F98-53C0F6E4C84E}"/>
              </a:ext>
            </a:extLst>
          </p:cNvPr>
          <p:cNvSpPr txBox="1"/>
          <p:nvPr/>
        </p:nvSpPr>
        <p:spPr>
          <a:xfrm>
            <a:off x="551516" y="5829267"/>
            <a:ext cx="2265320" cy="646331"/>
          </a:xfrm>
          <a:prstGeom prst="rect">
            <a:avLst/>
          </a:prstGeom>
          <a:noFill/>
        </p:spPr>
        <p:txBody>
          <a:bodyPr wrap="square" rtlCol="0">
            <a:spAutoFit/>
          </a:bodyPr>
          <a:lstStyle/>
          <a:p>
            <a:pPr algn="ctr"/>
            <a:r>
              <a:rPr lang="en-US" dirty="0"/>
              <a:t>Higher powered genetic search</a:t>
            </a:r>
          </a:p>
        </p:txBody>
      </p:sp>
      <p:sp>
        <p:nvSpPr>
          <p:cNvPr id="25" name="TextBox 24">
            <a:extLst>
              <a:ext uri="{FF2B5EF4-FFF2-40B4-BE49-F238E27FC236}">
                <a16:creationId xmlns:a16="http://schemas.microsoft.com/office/drawing/2014/main" id="{5DF022A0-6587-6249-8F27-3EFA602DCE44}"/>
              </a:ext>
            </a:extLst>
          </p:cNvPr>
          <p:cNvSpPr txBox="1"/>
          <p:nvPr/>
        </p:nvSpPr>
        <p:spPr>
          <a:xfrm>
            <a:off x="3370566" y="5457117"/>
            <a:ext cx="439956" cy="369332"/>
          </a:xfrm>
          <a:prstGeom prst="rect">
            <a:avLst/>
          </a:prstGeom>
          <a:noFill/>
        </p:spPr>
        <p:txBody>
          <a:bodyPr wrap="square" rtlCol="0">
            <a:spAutoFit/>
          </a:bodyPr>
          <a:lstStyle/>
          <a:p>
            <a:r>
              <a:rPr lang="en-US" dirty="0"/>
              <a:t>X</a:t>
            </a:r>
          </a:p>
        </p:txBody>
      </p:sp>
      <p:sp>
        <p:nvSpPr>
          <p:cNvPr id="26" name="TextBox 25">
            <a:extLst>
              <a:ext uri="{FF2B5EF4-FFF2-40B4-BE49-F238E27FC236}">
                <a16:creationId xmlns:a16="http://schemas.microsoft.com/office/drawing/2014/main" id="{1B3804D3-F2D6-3F46-8B78-A1D023891192}"/>
              </a:ext>
            </a:extLst>
          </p:cNvPr>
          <p:cNvSpPr txBox="1"/>
          <p:nvPr/>
        </p:nvSpPr>
        <p:spPr>
          <a:xfrm>
            <a:off x="3370566" y="6007135"/>
            <a:ext cx="439956" cy="369332"/>
          </a:xfrm>
          <a:prstGeom prst="rect">
            <a:avLst/>
          </a:prstGeom>
          <a:noFill/>
        </p:spPr>
        <p:txBody>
          <a:bodyPr wrap="square" rtlCol="0">
            <a:spAutoFit/>
          </a:bodyPr>
          <a:lstStyle/>
          <a:p>
            <a:r>
              <a:rPr lang="en-US" dirty="0"/>
              <a:t>X</a:t>
            </a:r>
          </a:p>
        </p:txBody>
      </p:sp>
      <p:sp>
        <p:nvSpPr>
          <p:cNvPr id="27" name="TextBox 26">
            <a:extLst>
              <a:ext uri="{FF2B5EF4-FFF2-40B4-BE49-F238E27FC236}">
                <a16:creationId xmlns:a16="http://schemas.microsoft.com/office/drawing/2014/main" id="{609CC223-12A3-4E42-8A8C-6EA2C3FF1A8E}"/>
              </a:ext>
            </a:extLst>
          </p:cNvPr>
          <p:cNvSpPr txBox="1"/>
          <p:nvPr/>
        </p:nvSpPr>
        <p:spPr>
          <a:xfrm>
            <a:off x="6088050" y="6007135"/>
            <a:ext cx="439956" cy="369332"/>
          </a:xfrm>
          <a:prstGeom prst="rect">
            <a:avLst/>
          </a:prstGeom>
          <a:noFill/>
        </p:spPr>
        <p:txBody>
          <a:bodyPr wrap="square" rtlCol="0">
            <a:spAutoFit/>
          </a:bodyPr>
          <a:lstStyle/>
          <a:p>
            <a:r>
              <a:rPr lang="en-US" dirty="0"/>
              <a:t>X</a:t>
            </a:r>
          </a:p>
        </p:txBody>
      </p:sp>
      <p:sp>
        <p:nvSpPr>
          <p:cNvPr id="28" name="Rectangle 27">
            <a:extLst>
              <a:ext uri="{FF2B5EF4-FFF2-40B4-BE49-F238E27FC236}">
                <a16:creationId xmlns:a16="http://schemas.microsoft.com/office/drawing/2014/main" id="{8E2B09FE-56A8-6446-AADE-6E7AA5065F0A}"/>
              </a:ext>
            </a:extLst>
          </p:cNvPr>
          <p:cNvSpPr/>
          <p:nvPr/>
        </p:nvSpPr>
        <p:spPr>
          <a:xfrm>
            <a:off x="5520252" y="6449537"/>
            <a:ext cx="3544310" cy="307777"/>
          </a:xfrm>
          <a:prstGeom prst="rect">
            <a:avLst/>
          </a:prstGeom>
        </p:spPr>
        <p:txBody>
          <a:bodyPr wrap="none">
            <a:spAutoFit/>
          </a:bodyPr>
          <a:lstStyle/>
          <a:p>
            <a:r>
              <a:rPr lang="en-US" sz="1400" dirty="0"/>
              <a:t>(</a:t>
            </a:r>
            <a:r>
              <a:rPr lang="en-US" sz="1400" dirty="0" err="1"/>
              <a:t>Kendler</a:t>
            </a:r>
            <a:r>
              <a:rPr lang="en-US" sz="1400" dirty="0"/>
              <a:t> and Neale, </a:t>
            </a:r>
            <a:r>
              <a:rPr lang="en-US" sz="1400" i="1" dirty="0" err="1"/>
              <a:t>Mol</a:t>
            </a:r>
            <a:r>
              <a:rPr lang="en-US" sz="1400" i="1" dirty="0"/>
              <a:t> Psychiatry</a:t>
            </a:r>
            <a:r>
              <a:rPr lang="en-US" sz="1400" dirty="0"/>
              <a:t>, 2010)</a:t>
            </a:r>
          </a:p>
        </p:txBody>
      </p:sp>
    </p:spTree>
    <p:extLst>
      <p:ext uri="{BB962C8B-B14F-4D97-AF65-F5344CB8AC3E}">
        <p14:creationId xmlns:p14="http://schemas.microsoft.com/office/powerpoint/2010/main" val="2524818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594C32-F573-E147-9895-4AD9EB37A23D}"/>
              </a:ext>
            </a:extLst>
          </p:cNvPr>
          <p:cNvSpPr>
            <a:spLocks noGrp="1"/>
          </p:cNvSpPr>
          <p:nvPr>
            <p:ph type="sldNum" sz="quarter" idx="12"/>
          </p:nvPr>
        </p:nvSpPr>
        <p:spPr/>
        <p:txBody>
          <a:bodyPr>
            <a:normAutofit fontScale="85000" lnSpcReduction="20000"/>
          </a:bodyPr>
          <a:lstStyle/>
          <a:p>
            <a:fld id="{34D4DB8D-CF04-2E45-AD72-12F21408BA3E}" type="slidenum">
              <a:rPr lang="en-US" smtClean="0">
                <a:latin typeface="Arial"/>
              </a:rPr>
              <a:pPr/>
              <a:t>49</a:t>
            </a:fld>
            <a:endParaRPr lang="en-US">
              <a:latin typeface="Arial"/>
            </a:endParaRPr>
          </a:p>
        </p:txBody>
      </p:sp>
      <p:pic>
        <p:nvPicPr>
          <p:cNvPr id="6" name="Picture 5" descr="EffectSizes.pdf">
            <a:extLst>
              <a:ext uri="{FF2B5EF4-FFF2-40B4-BE49-F238E27FC236}">
                <a16:creationId xmlns:a16="http://schemas.microsoft.com/office/drawing/2014/main" id="{3DAAAFEB-7CED-CB44-93E7-3BC91A2F7F1A}"/>
              </a:ext>
            </a:extLst>
          </p:cNvPr>
          <p:cNvPicPr>
            <a:picLocks noChangeAspect="1"/>
          </p:cNvPicPr>
          <p:nvPr/>
        </p:nvPicPr>
        <p:blipFill rotWithShape="1">
          <a:blip r:embed="rId3">
            <a:extLst>
              <a:ext uri="{28A0092B-C50C-407E-A947-70E740481C1C}">
                <a14:useLocalDpi xmlns:a14="http://schemas.microsoft.com/office/drawing/2010/main" val="0"/>
              </a:ext>
            </a:extLst>
          </a:blip>
          <a:srcRect r="59050" b="62448"/>
          <a:stretch/>
        </p:blipFill>
        <p:spPr>
          <a:xfrm>
            <a:off x="1828800" y="1150793"/>
            <a:ext cx="4732069" cy="5615731"/>
          </a:xfrm>
          <a:prstGeom prst="rect">
            <a:avLst/>
          </a:prstGeom>
        </p:spPr>
      </p:pic>
      <p:sp>
        <p:nvSpPr>
          <p:cNvPr id="7" name="TextBox 6">
            <a:extLst>
              <a:ext uri="{FF2B5EF4-FFF2-40B4-BE49-F238E27FC236}">
                <a16:creationId xmlns:a16="http://schemas.microsoft.com/office/drawing/2014/main" id="{254C34CD-434C-C54F-92C6-0F943F943168}"/>
              </a:ext>
            </a:extLst>
          </p:cNvPr>
          <p:cNvSpPr txBox="1"/>
          <p:nvPr/>
        </p:nvSpPr>
        <p:spPr>
          <a:xfrm>
            <a:off x="7497790" y="5479638"/>
            <a:ext cx="1499918" cy="369332"/>
          </a:xfrm>
          <a:prstGeom prst="rect">
            <a:avLst/>
          </a:prstGeom>
          <a:noFill/>
        </p:spPr>
        <p:txBody>
          <a:bodyPr wrap="square" rtlCol="0">
            <a:spAutoFit/>
          </a:bodyPr>
          <a:lstStyle/>
          <a:p>
            <a:r>
              <a:rPr lang="en-US" sz="900" dirty="0">
                <a:latin typeface="Arial"/>
                <a:cs typeface="Arial"/>
              </a:rPr>
              <a:t>(Franke*, Stein*, </a:t>
            </a:r>
            <a:r>
              <a:rPr lang="en-US" sz="900" dirty="0" err="1">
                <a:latin typeface="Arial"/>
                <a:cs typeface="Arial"/>
              </a:rPr>
              <a:t>Ripke</a:t>
            </a:r>
            <a:r>
              <a:rPr lang="en-US" sz="900" dirty="0">
                <a:latin typeface="Arial"/>
                <a:cs typeface="Arial"/>
              </a:rPr>
              <a:t>*, </a:t>
            </a:r>
            <a:r>
              <a:rPr lang="en-US" sz="900" i="1" dirty="0">
                <a:latin typeface="Arial"/>
                <a:cs typeface="Arial"/>
              </a:rPr>
              <a:t>Nat </a:t>
            </a:r>
            <a:r>
              <a:rPr lang="en-US" sz="900" i="1" dirty="0" err="1">
                <a:latin typeface="Arial"/>
                <a:cs typeface="Arial"/>
              </a:rPr>
              <a:t>Neurosci</a:t>
            </a:r>
            <a:r>
              <a:rPr lang="en-US" sz="900" dirty="0">
                <a:latin typeface="Arial"/>
                <a:cs typeface="Arial"/>
              </a:rPr>
              <a:t>, 2016)</a:t>
            </a:r>
          </a:p>
        </p:txBody>
      </p:sp>
      <p:sp>
        <p:nvSpPr>
          <p:cNvPr id="8" name="TextBox 7">
            <a:extLst>
              <a:ext uri="{FF2B5EF4-FFF2-40B4-BE49-F238E27FC236}">
                <a16:creationId xmlns:a16="http://schemas.microsoft.com/office/drawing/2014/main" id="{219A8684-0402-494B-BB58-7477138A2973}"/>
              </a:ext>
            </a:extLst>
          </p:cNvPr>
          <p:cNvSpPr txBox="1"/>
          <p:nvPr/>
        </p:nvSpPr>
        <p:spPr>
          <a:xfrm>
            <a:off x="6098344" y="2243451"/>
            <a:ext cx="2899364" cy="923330"/>
          </a:xfrm>
          <a:prstGeom prst="rect">
            <a:avLst/>
          </a:prstGeom>
          <a:noFill/>
        </p:spPr>
        <p:txBody>
          <a:bodyPr wrap="square" rtlCol="0">
            <a:spAutoFit/>
          </a:bodyPr>
          <a:lstStyle/>
          <a:p>
            <a:r>
              <a:rPr lang="en-US" sz="1350" dirty="0"/>
              <a:t>Common genetic variants have similar effect sizes on brain structure as on height and neuropsychiatric disease risk</a:t>
            </a:r>
          </a:p>
        </p:txBody>
      </p:sp>
      <p:sp>
        <p:nvSpPr>
          <p:cNvPr id="10" name="Title 1">
            <a:extLst>
              <a:ext uri="{FF2B5EF4-FFF2-40B4-BE49-F238E27FC236}">
                <a16:creationId xmlns:a16="http://schemas.microsoft.com/office/drawing/2014/main" id="{E056544C-E024-7A49-8176-75896EC571FE}"/>
              </a:ext>
            </a:extLst>
          </p:cNvPr>
          <p:cNvSpPr>
            <a:spLocks noGrp="1"/>
          </p:cNvSpPr>
          <p:nvPr>
            <p:ph type="title"/>
          </p:nvPr>
        </p:nvSpPr>
        <p:spPr>
          <a:xfrm>
            <a:off x="599296" y="-35304"/>
            <a:ext cx="8229600" cy="1143000"/>
          </a:xfrm>
        </p:spPr>
        <p:txBody>
          <a:bodyPr>
            <a:normAutofit/>
          </a:bodyPr>
          <a:lstStyle/>
          <a:p>
            <a:r>
              <a:rPr lang="en-US" sz="3000" dirty="0">
                <a:latin typeface="Arial"/>
                <a:cs typeface="Arial"/>
              </a:rPr>
              <a:t>Effect sizes in brain structure GWAS</a:t>
            </a:r>
          </a:p>
        </p:txBody>
      </p:sp>
    </p:spTree>
    <p:extLst>
      <p:ext uri="{BB962C8B-B14F-4D97-AF65-F5344CB8AC3E}">
        <p14:creationId xmlns:p14="http://schemas.microsoft.com/office/powerpoint/2010/main" val="314368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633" y="1402235"/>
            <a:ext cx="6954926" cy="5059464"/>
          </a:xfrm>
          <a:prstGeom prst="rect">
            <a:avLst/>
          </a:prstGeom>
        </p:spPr>
      </p:pic>
      <p:sp>
        <p:nvSpPr>
          <p:cNvPr id="5" name="Title 1"/>
          <p:cNvSpPr>
            <a:spLocks noGrp="1"/>
          </p:cNvSpPr>
          <p:nvPr>
            <p:ph type="title"/>
          </p:nvPr>
        </p:nvSpPr>
        <p:spPr>
          <a:xfrm>
            <a:off x="599296" y="-35304"/>
            <a:ext cx="8229600" cy="1143000"/>
          </a:xfrm>
        </p:spPr>
        <p:txBody>
          <a:bodyPr>
            <a:normAutofit/>
          </a:bodyPr>
          <a:lstStyle/>
          <a:p>
            <a:r>
              <a:rPr lang="en-US" sz="3000" dirty="0">
                <a:latin typeface="Arial"/>
                <a:cs typeface="Arial"/>
              </a:rPr>
              <a:t>Human genetics: terminology</a:t>
            </a:r>
          </a:p>
        </p:txBody>
      </p:sp>
      <p:sp>
        <p:nvSpPr>
          <p:cNvPr id="6" name="TextBox 5"/>
          <p:cNvSpPr txBox="1"/>
          <p:nvPr/>
        </p:nvSpPr>
        <p:spPr>
          <a:xfrm>
            <a:off x="6707345" y="6461699"/>
            <a:ext cx="2564573" cy="276999"/>
          </a:xfrm>
          <a:prstGeom prst="rect">
            <a:avLst/>
          </a:prstGeom>
          <a:noFill/>
        </p:spPr>
        <p:txBody>
          <a:bodyPr wrap="square" rtlCol="0">
            <a:spAutoFit/>
          </a:bodyPr>
          <a:lstStyle/>
          <a:p>
            <a:r>
              <a:rPr lang="en-US" sz="1200" dirty="0">
                <a:latin typeface="Arial"/>
                <a:cs typeface="Arial"/>
              </a:rPr>
              <a:t>Slide courtesy of Sven </a:t>
            </a:r>
            <a:r>
              <a:rPr lang="en-US" sz="1200" dirty="0" err="1">
                <a:latin typeface="Arial"/>
                <a:cs typeface="Arial"/>
              </a:rPr>
              <a:t>Cichon</a:t>
            </a:r>
            <a:endParaRPr lang="en-US" sz="1200" dirty="0">
              <a:latin typeface="Arial"/>
              <a:cs typeface="Arial"/>
            </a:endParaRPr>
          </a:p>
        </p:txBody>
      </p:sp>
      <p:sp>
        <p:nvSpPr>
          <p:cNvPr id="2" name="TextBox 1"/>
          <p:cNvSpPr txBox="1"/>
          <p:nvPr/>
        </p:nvSpPr>
        <p:spPr>
          <a:xfrm>
            <a:off x="7031559" y="2299230"/>
            <a:ext cx="1978333" cy="2308324"/>
          </a:xfrm>
          <a:prstGeom prst="rect">
            <a:avLst/>
          </a:prstGeom>
          <a:noFill/>
        </p:spPr>
        <p:txBody>
          <a:bodyPr wrap="square" rtlCol="0">
            <a:spAutoFit/>
          </a:bodyPr>
          <a:lstStyle/>
          <a:p>
            <a:r>
              <a:rPr lang="en-US" dirty="0"/>
              <a:t>If allele G is associated with risk for disease, it is the </a:t>
            </a:r>
            <a:r>
              <a:rPr lang="en-US" b="1" dirty="0"/>
              <a:t>risk allele.</a:t>
            </a:r>
            <a:endParaRPr lang="en-US" dirty="0"/>
          </a:p>
          <a:p>
            <a:endParaRPr lang="en-US" dirty="0"/>
          </a:p>
          <a:p>
            <a:r>
              <a:rPr lang="en-US" dirty="0"/>
              <a:t>That makes allele A the </a:t>
            </a:r>
            <a:r>
              <a:rPr lang="en-US" b="1" dirty="0"/>
              <a:t>protective</a:t>
            </a:r>
            <a:r>
              <a:rPr lang="en-US" dirty="0"/>
              <a:t> allele.</a:t>
            </a:r>
          </a:p>
        </p:txBody>
      </p:sp>
    </p:spTree>
    <p:extLst>
      <p:ext uri="{BB962C8B-B14F-4D97-AF65-F5344CB8AC3E}">
        <p14:creationId xmlns:p14="http://schemas.microsoft.com/office/powerpoint/2010/main" val="546258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5D2A79-34EA-824A-A748-797F7F961C6E}"/>
              </a:ext>
            </a:extLst>
          </p:cNvPr>
          <p:cNvSpPr>
            <a:spLocks noGrp="1"/>
          </p:cNvSpPr>
          <p:nvPr>
            <p:ph type="sldNum" sz="quarter" idx="12"/>
          </p:nvPr>
        </p:nvSpPr>
        <p:spPr/>
        <p:txBody>
          <a:bodyPr>
            <a:normAutofit fontScale="85000" lnSpcReduction="20000"/>
          </a:bodyPr>
          <a:lstStyle/>
          <a:p>
            <a:fld id="{34D4DB8D-CF04-2E45-AD72-12F21408BA3E}" type="slidenum">
              <a:rPr lang="en-US" smtClean="0">
                <a:latin typeface="Arial"/>
              </a:rPr>
              <a:pPr/>
              <a:t>50</a:t>
            </a:fld>
            <a:endParaRPr lang="en-US">
              <a:latin typeface="Arial"/>
            </a:endParaRPr>
          </a:p>
        </p:txBody>
      </p:sp>
      <p:pic>
        <p:nvPicPr>
          <p:cNvPr id="5" name="Picture 4">
            <a:extLst>
              <a:ext uri="{FF2B5EF4-FFF2-40B4-BE49-F238E27FC236}">
                <a16:creationId xmlns:a16="http://schemas.microsoft.com/office/drawing/2014/main" id="{87310277-4044-0049-83E9-E40EBC829323}"/>
              </a:ext>
            </a:extLst>
          </p:cNvPr>
          <p:cNvPicPr>
            <a:picLocks noChangeAspect="1"/>
          </p:cNvPicPr>
          <p:nvPr/>
        </p:nvPicPr>
        <p:blipFill>
          <a:blip r:embed="rId2"/>
          <a:stretch>
            <a:fillRect/>
          </a:stretch>
        </p:blipFill>
        <p:spPr>
          <a:xfrm>
            <a:off x="83197" y="1543988"/>
            <a:ext cx="9049986" cy="4308594"/>
          </a:xfrm>
          <a:prstGeom prst="rect">
            <a:avLst/>
          </a:prstGeom>
        </p:spPr>
      </p:pic>
      <p:sp>
        <p:nvSpPr>
          <p:cNvPr id="7" name="TextBox 6">
            <a:extLst>
              <a:ext uri="{FF2B5EF4-FFF2-40B4-BE49-F238E27FC236}">
                <a16:creationId xmlns:a16="http://schemas.microsoft.com/office/drawing/2014/main" id="{B46B32E0-FFF3-D64B-B253-6D4540780095}"/>
              </a:ext>
            </a:extLst>
          </p:cNvPr>
          <p:cNvSpPr txBox="1"/>
          <p:nvPr/>
        </p:nvSpPr>
        <p:spPr>
          <a:xfrm>
            <a:off x="6801217" y="6454759"/>
            <a:ext cx="2342783" cy="461665"/>
          </a:xfrm>
          <a:prstGeom prst="rect">
            <a:avLst/>
          </a:prstGeom>
          <a:noFill/>
        </p:spPr>
        <p:txBody>
          <a:bodyPr wrap="square" rtlCol="0">
            <a:spAutoFit/>
          </a:bodyPr>
          <a:lstStyle/>
          <a:p>
            <a:r>
              <a:rPr lang="en-US" sz="1200" dirty="0">
                <a:latin typeface="Arial"/>
                <a:cs typeface="Arial"/>
              </a:rPr>
              <a:t>(Adams*, </a:t>
            </a:r>
            <a:r>
              <a:rPr lang="en-US" sz="1200" dirty="0" err="1">
                <a:latin typeface="Arial"/>
                <a:cs typeface="Arial"/>
              </a:rPr>
              <a:t>Hibar</a:t>
            </a:r>
            <a:r>
              <a:rPr lang="en-US" sz="1200" dirty="0">
                <a:latin typeface="Arial"/>
                <a:cs typeface="Arial"/>
              </a:rPr>
              <a:t>*, Nat </a:t>
            </a:r>
            <a:r>
              <a:rPr lang="en-US" sz="1200" dirty="0" err="1">
                <a:latin typeface="Arial"/>
                <a:cs typeface="Arial"/>
              </a:rPr>
              <a:t>Neurosci</a:t>
            </a:r>
            <a:r>
              <a:rPr lang="en-US" sz="1200" dirty="0">
                <a:latin typeface="Arial"/>
                <a:cs typeface="Arial"/>
              </a:rPr>
              <a:t>, 2016)</a:t>
            </a:r>
          </a:p>
        </p:txBody>
      </p:sp>
      <p:sp>
        <p:nvSpPr>
          <p:cNvPr id="8" name="Rectangle 7">
            <a:extLst>
              <a:ext uri="{FF2B5EF4-FFF2-40B4-BE49-F238E27FC236}">
                <a16:creationId xmlns:a16="http://schemas.microsoft.com/office/drawing/2014/main" id="{4AD7C695-06F4-824E-A802-02FEF02185ED}"/>
              </a:ext>
            </a:extLst>
          </p:cNvPr>
          <p:cNvSpPr/>
          <p:nvPr/>
        </p:nvSpPr>
        <p:spPr>
          <a:xfrm>
            <a:off x="227160" y="4510682"/>
            <a:ext cx="1529835" cy="9045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467E9F4A-8C9D-6148-AA21-B24DB01EDCC9}"/>
              </a:ext>
            </a:extLst>
          </p:cNvPr>
          <p:cNvSpPr/>
          <p:nvPr/>
        </p:nvSpPr>
        <p:spPr>
          <a:xfrm>
            <a:off x="6559307" y="4510681"/>
            <a:ext cx="592309" cy="9045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itle 1">
            <a:extLst>
              <a:ext uri="{FF2B5EF4-FFF2-40B4-BE49-F238E27FC236}">
                <a16:creationId xmlns:a16="http://schemas.microsoft.com/office/drawing/2014/main" id="{F1CFC4BF-CB3F-3442-8A35-E2535C8DF6A4}"/>
              </a:ext>
            </a:extLst>
          </p:cNvPr>
          <p:cNvSpPr txBox="1">
            <a:spLocks/>
          </p:cNvSpPr>
          <p:nvPr/>
        </p:nvSpPr>
        <p:spPr>
          <a:xfrm>
            <a:off x="599296" y="-35304"/>
            <a:ext cx="8229600" cy="11430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a:r>
              <a:rPr lang="en-US" sz="3000" dirty="0">
                <a:latin typeface="Arial"/>
                <a:cs typeface="Arial"/>
              </a:rPr>
              <a:t>Genetic correlation with neuropsychiatric disorders/traits</a:t>
            </a:r>
          </a:p>
        </p:txBody>
      </p:sp>
    </p:spTree>
    <p:extLst>
      <p:ext uri="{BB962C8B-B14F-4D97-AF65-F5344CB8AC3E}">
        <p14:creationId xmlns:p14="http://schemas.microsoft.com/office/powerpoint/2010/main" val="2273063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4F4F72-4812-7549-9A89-C1A43514B30A}"/>
              </a:ext>
            </a:extLst>
          </p:cNvPr>
          <p:cNvSpPr>
            <a:spLocks noGrp="1"/>
          </p:cNvSpPr>
          <p:nvPr>
            <p:ph type="sldNum" sz="quarter" idx="12"/>
          </p:nvPr>
        </p:nvSpPr>
        <p:spPr/>
        <p:txBody>
          <a:bodyPr>
            <a:normAutofit fontScale="85000" lnSpcReduction="20000"/>
          </a:bodyPr>
          <a:lstStyle/>
          <a:p>
            <a:fld id="{34D4DB8D-CF04-2E45-AD72-12F21408BA3E}" type="slidenum">
              <a:rPr lang="en-US" smtClean="0">
                <a:latin typeface="Arial"/>
              </a:rPr>
              <a:pPr/>
              <a:t>51</a:t>
            </a:fld>
            <a:endParaRPr lang="en-US">
              <a:latin typeface="Arial"/>
            </a:endParaRPr>
          </a:p>
        </p:txBody>
      </p:sp>
      <p:sp>
        <p:nvSpPr>
          <p:cNvPr id="6" name="Rectangle 5">
            <a:extLst>
              <a:ext uri="{FF2B5EF4-FFF2-40B4-BE49-F238E27FC236}">
                <a16:creationId xmlns:a16="http://schemas.microsoft.com/office/drawing/2014/main" id="{39CD5A32-376F-404A-B61B-63F648C4361E}"/>
              </a:ext>
            </a:extLst>
          </p:cNvPr>
          <p:cNvSpPr/>
          <p:nvPr/>
        </p:nvSpPr>
        <p:spPr>
          <a:xfrm>
            <a:off x="533400" y="1410998"/>
            <a:ext cx="7621249" cy="1246495"/>
          </a:xfrm>
          <a:prstGeom prst="rect">
            <a:avLst/>
          </a:prstGeom>
        </p:spPr>
        <p:txBody>
          <a:bodyPr wrap="square">
            <a:spAutoFit/>
          </a:bodyPr>
          <a:lstStyle/>
          <a:p>
            <a:pPr algn="ctr"/>
            <a:r>
              <a:rPr lang="en-US" sz="2500" dirty="0">
                <a:solidFill>
                  <a:srgbClr val="000000"/>
                </a:solidFill>
                <a:latin typeface="arial" panose="020B0604020202020204" pitchFamily="34" charset="0"/>
              </a:rPr>
              <a:t>Variants associated with decreased hippocampal volume are also associated with increased risk for Alzheimer's disease (</a:t>
            </a:r>
            <a:r>
              <a:rPr lang="en-US" sz="2500" dirty="0" err="1">
                <a:solidFill>
                  <a:srgbClr val="000000"/>
                </a:solidFill>
                <a:latin typeface="arial" panose="020B0604020202020204" pitchFamily="34" charset="0"/>
              </a:rPr>
              <a:t>r</a:t>
            </a:r>
            <a:r>
              <a:rPr lang="en-US" sz="2500" baseline="-25000" dirty="0" err="1">
                <a:solidFill>
                  <a:srgbClr val="000000"/>
                </a:solidFill>
                <a:latin typeface="arial" panose="020B0604020202020204" pitchFamily="34" charset="0"/>
              </a:rPr>
              <a:t>g</a:t>
            </a:r>
            <a:r>
              <a:rPr lang="en-US" sz="2500" dirty="0">
                <a:solidFill>
                  <a:srgbClr val="000000"/>
                </a:solidFill>
                <a:latin typeface="arial" panose="020B0604020202020204" pitchFamily="34" charset="0"/>
              </a:rPr>
              <a:t>=-0.155, p=0.0034)</a:t>
            </a:r>
            <a:endParaRPr lang="en-US" sz="2500" dirty="0"/>
          </a:p>
        </p:txBody>
      </p:sp>
      <p:pic>
        <p:nvPicPr>
          <p:cNvPr id="7" name="Picture 6">
            <a:extLst>
              <a:ext uri="{FF2B5EF4-FFF2-40B4-BE49-F238E27FC236}">
                <a16:creationId xmlns:a16="http://schemas.microsoft.com/office/drawing/2014/main" id="{DF57FE64-486C-1647-A049-0F7F0BCFDE9E}"/>
              </a:ext>
            </a:extLst>
          </p:cNvPr>
          <p:cNvPicPr>
            <a:picLocks noChangeAspect="1"/>
          </p:cNvPicPr>
          <p:nvPr/>
        </p:nvPicPr>
        <p:blipFill>
          <a:blip r:embed="rId2"/>
          <a:stretch>
            <a:fillRect/>
          </a:stretch>
        </p:blipFill>
        <p:spPr>
          <a:xfrm>
            <a:off x="0" y="2985652"/>
            <a:ext cx="9144000" cy="1836265"/>
          </a:xfrm>
          <a:prstGeom prst="rect">
            <a:avLst/>
          </a:prstGeom>
        </p:spPr>
      </p:pic>
      <p:sp>
        <p:nvSpPr>
          <p:cNvPr id="8" name="TextBox 7">
            <a:extLst>
              <a:ext uri="{FF2B5EF4-FFF2-40B4-BE49-F238E27FC236}">
                <a16:creationId xmlns:a16="http://schemas.microsoft.com/office/drawing/2014/main" id="{1FBD38F7-6891-4F4F-BEF1-CFAD2449AC45}"/>
              </a:ext>
            </a:extLst>
          </p:cNvPr>
          <p:cNvSpPr txBox="1"/>
          <p:nvPr/>
        </p:nvSpPr>
        <p:spPr>
          <a:xfrm>
            <a:off x="5887524" y="6238208"/>
            <a:ext cx="3256476" cy="461665"/>
          </a:xfrm>
          <a:prstGeom prst="rect">
            <a:avLst/>
          </a:prstGeom>
          <a:noFill/>
        </p:spPr>
        <p:txBody>
          <a:bodyPr wrap="square" rtlCol="0">
            <a:spAutoFit/>
          </a:bodyPr>
          <a:lstStyle/>
          <a:p>
            <a:r>
              <a:rPr lang="en-US" sz="1200" dirty="0">
                <a:latin typeface="Arial"/>
                <a:cs typeface="Arial"/>
              </a:rPr>
              <a:t>(Franke*, Stein*, </a:t>
            </a:r>
            <a:r>
              <a:rPr lang="en-US" sz="1200" dirty="0" err="1">
                <a:latin typeface="Arial"/>
                <a:cs typeface="Arial"/>
              </a:rPr>
              <a:t>Ripke</a:t>
            </a:r>
            <a:r>
              <a:rPr lang="en-US" sz="1200" dirty="0">
                <a:latin typeface="Arial"/>
                <a:cs typeface="Arial"/>
              </a:rPr>
              <a:t>*, </a:t>
            </a:r>
            <a:r>
              <a:rPr lang="en-US" sz="1200" i="1" dirty="0">
                <a:latin typeface="Arial"/>
                <a:cs typeface="Arial"/>
              </a:rPr>
              <a:t>Nat </a:t>
            </a:r>
            <a:r>
              <a:rPr lang="en-US" sz="1200" i="1" dirty="0" err="1">
                <a:latin typeface="Arial"/>
                <a:cs typeface="Arial"/>
              </a:rPr>
              <a:t>Neurosci</a:t>
            </a:r>
            <a:r>
              <a:rPr lang="en-US" sz="1200" dirty="0">
                <a:latin typeface="Arial"/>
                <a:cs typeface="Arial"/>
              </a:rPr>
              <a:t>, 2016; </a:t>
            </a:r>
            <a:r>
              <a:rPr lang="en-US" sz="1200" dirty="0" err="1">
                <a:latin typeface="Arial"/>
                <a:cs typeface="Arial"/>
              </a:rPr>
              <a:t>Hibar</a:t>
            </a:r>
            <a:r>
              <a:rPr lang="en-US" sz="1200" dirty="0">
                <a:latin typeface="Arial"/>
                <a:cs typeface="Arial"/>
              </a:rPr>
              <a:t>*, Adams*, </a:t>
            </a:r>
            <a:r>
              <a:rPr lang="en-US" sz="1200" i="1" dirty="0">
                <a:latin typeface="Arial"/>
                <a:cs typeface="Arial"/>
              </a:rPr>
              <a:t>Nat </a:t>
            </a:r>
            <a:r>
              <a:rPr lang="en-US" sz="1200" i="1" dirty="0" err="1">
                <a:latin typeface="Arial"/>
                <a:cs typeface="Arial"/>
              </a:rPr>
              <a:t>Commun</a:t>
            </a:r>
            <a:r>
              <a:rPr lang="en-US" sz="1200" dirty="0">
                <a:latin typeface="Arial"/>
                <a:cs typeface="Arial"/>
              </a:rPr>
              <a:t>, 2017)</a:t>
            </a:r>
          </a:p>
        </p:txBody>
      </p:sp>
      <p:sp>
        <p:nvSpPr>
          <p:cNvPr id="9" name="Title 1">
            <a:extLst>
              <a:ext uri="{FF2B5EF4-FFF2-40B4-BE49-F238E27FC236}">
                <a16:creationId xmlns:a16="http://schemas.microsoft.com/office/drawing/2014/main" id="{5FCD7B0B-D577-AE4D-9D01-DEDF68BFEE6B}"/>
              </a:ext>
            </a:extLst>
          </p:cNvPr>
          <p:cNvSpPr txBox="1">
            <a:spLocks/>
          </p:cNvSpPr>
          <p:nvPr/>
        </p:nvSpPr>
        <p:spPr>
          <a:xfrm>
            <a:off x="599296" y="-35304"/>
            <a:ext cx="8229600" cy="11430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a:r>
              <a:rPr lang="en-US" sz="3000" dirty="0">
                <a:latin typeface="Arial"/>
                <a:cs typeface="Arial"/>
              </a:rPr>
              <a:t>Genetic correlation with neuropsychiatric disorders/traits</a:t>
            </a:r>
          </a:p>
        </p:txBody>
      </p:sp>
    </p:spTree>
    <p:extLst>
      <p:ext uri="{BB962C8B-B14F-4D97-AF65-F5344CB8AC3E}">
        <p14:creationId xmlns:p14="http://schemas.microsoft.com/office/powerpoint/2010/main" val="19275062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F4A26E-B550-2F44-A019-E1F2A62AFE75}"/>
              </a:ext>
            </a:extLst>
          </p:cNvPr>
          <p:cNvSpPr>
            <a:spLocks noGrp="1"/>
          </p:cNvSpPr>
          <p:nvPr>
            <p:ph type="sldNum" sz="quarter" idx="12"/>
          </p:nvPr>
        </p:nvSpPr>
        <p:spPr/>
        <p:txBody>
          <a:bodyPr>
            <a:normAutofit fontScale="85000" lnSpcReduction="20000"/>
          </a:bodyPr>
          <a:lstStyle/>
          <a:p>
            <a:fld id="{34D4DB8D-CF04-2E45-AD72-12F21408BA3E}" type="slidenum">
              <a:rPr lang="en-US" smtClean="0">
                <a:latin typeface="Arial"/>
              </a:rPr>
              <a:pPr/>
              <a:t>52</a:t>
            </a:fld>
            <a:endParaRPr lang="en-US">
              <a:latin typeface="Arial"/>
            </a:endParaRPr>
          </a:p>
        </p:txBody>
      </p:sp>
      <p:pic>
        <p:nvPicPr>
          <p:cNvPr id="6" name="Picture 5">
            <a:extLst>
              <a:ext uri="{FF2B5EF4-FFF2-40B4-BE49-F238E27FC236}">
                <a16:creationId xmlns:a16="http://schemas.microsoft.com/office/drawing/2014/main" id="{471AA1C9-AA29-7944-9A7C-D5293AC3F07B}"/>
              </a:ext>
            </a:extLst>
          </p:cNvPr>
          <p:cNvPicPr>
            <a:picLocks noChangeAspect="1"/>
          </p:cNvPicPr>
          <p:nvPr/>
        </p:nvPicPr>
        <p:blipFill>
          <a:blip r:embed="rId2"/>
          <a:stretch>
            <a:fillRect/>
          </a:stretch>
        </p:blipFill>
        <p:spPr>
          <a:xfrm>
            <a:off x="1633928" y="1462179"/>
            <a:ext cx="6251469" cy="4403551"/>
          </a:xfrm>
          <a:prstGeom prst="rect">
            <a:avLst/>
          </a:prstGeom>
        </p:spPr>
      </p:pic>
      <p:sp>
        <p:nvSpPr>
          <p:cNvPr id="5" name="Title 1">
            <a:extLst>
              <a:ext uri="{FF2B5EF4-FFF2-40B4-BE49-F238E27FC236}">
                <a16:creationId xmlns:a16="http://schemas.microsoft.com/office/drawing/2014/main" id="{1C18CF7D-15BE-9549-B3FF-ABAD1DED6EF3}"/>
              </a:ext>
            </a:extLst>
          </p:cNvPr>
          <p:cNvSpPr txBox="1">
            <a:spLocks/>
          </p:cNvSpPr>
          <p:nvPr/>
        </p:nvSpPr>
        <p:spPr>
          <a:xfrm>
            <a:off x="599296" y="-35304"/>
            <a:ext cx="8229600" cy="11430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a:r>
              <a:rPr lang="en-US" sz="3200" dirty="0">
                <a:cs typeface="Arial"/>
              </a:rPr>
              <a:t>How do structural neuroimaging phenotypes fare as endophenotypes?</a:t>
            </a:r>
            <a:endParaRPr lang="en-US" sz="3000" dirty="0">
              <a:latin typeface="Arial"/>
              <a:cs typeface="Arial"/>
            </a:endParaRPr>
          </a:p>
        </p:txBody>
      </p:sp>
    </p:spTree>
    <p:extLst>
      <p:ext uri="{BB962C8B-B14F-4D97-AF65-F5344CB8AC3E}">
        <p14:creationId xmlns:p14="http://schemas.microsoft.com/office/powerpoint/2010/main" val="2242006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DAE191-3EB2-1D4E-9223-98BF5786D96D}"/>
              </a:ext>
            </a:extLst>
          </p:cNvPr>
          <p:cNvSpPr>
            <a:spLocks noGrp="1"/>
          </p:cNvSpPr>
          <p:nvPr>
            <p:ph sz="quarter" idx="1"/>
          </p:nvPr>
        </p:nvSpPr>
        <p:spPr>
          <a:xfrm>
            <a:off x="612648" y="1600200"/>
            <a:ext cx="8153400" cy="4495800"/>
          </a:xfrm>
        </p:spPr>
        <p:txBody>
          <a:bodyPr>
            <a:normAutofit lnSpcReduction="10000"/>
          </a:bodyPr>
          <a:lstStyle/>
          <a:p>
            <a:r>
              <a:rPr lang="en-US" dirty="0"/>
              <a:t>How does genetic variation lead to disorders of the brain?</a:t>
            </a:r>
          </a:p>
          <a:p>
            <a:r>
              <a:rPr lang="en-US" b="1" dirty="0"/>
              <a:t>What cell-types and developmental processes impact brain structure?</a:t>
            </a:r>
          </a:p>
          <a:p>
            <a:r>
              <a:rPr lang="en-US" dirty="0"/>
              <a:t>Do genetic changes that affect brain structure also affect brain function?</a:t>
            </a:r>
          </a:p>
          <a:p>
            <a:r>
              <a:rPr lang="en-US" dirty="0"/>
              <a:t>What genetic changes have led to humans having big brains and unique cognitive capabilities?</a:t>
            </a:r>
            <a:br>
              <a:rPr lang="en-US" dirty="0"/>
            </a:br>
            <a:endParaRPr lang="en-US" dirty="0"/>
          </a:p>
        </p:txBody>
      </p:sp>
      <p:sp>
        <p:nvSpPr>
          <p:cNvPr id="4" name="Title 1">
            <a:extLst>
              <a:ext uri="{FF2B5EF4-FFF2-40B4-BE49-F238E27FC236}">
                <a16:creationId xmlns:a16="http://schemas.microsoft.com/office/drawing/2014/main" id="{56CA7DC1-44BD-544A-A013-217BAE1348D3}"/>
              </a:ext>
            </a:extLst>
          </p:cNvPr>
          <p:cNvSpPr>
            <a:spLocks noGrp="1"/>
          </p:cNvSpPr>
          <p:nvPr>
            <p:ph type="title"/>
          </p:nvPr>
        </p:nvSpPr>
        <p:spPr>
          <a:xfrm>
            <a:off x="599296" y="-35304"/>
            <a:ext cx="8229600" cy="1143000"/>
          </a:xfrm>
        </p:spPr>
        <p:txBody>
          <a:bodyPr>
            <a:normAutofit/>
          </a:bodyPr>
          <a:lstStyle/>
          <a:p>
            <a:r>
              <a:rPr lang="en-US" sz="3000" dirty="0">
                <a:latin typeface="Arial"/>
                <a:cs typeface="Arial"/>
              </a:rPr>
              <a:t>Some big questions in imaging genetics</a:t>
            </a:r>
          </a:p>
        </p:txBody>
      </p:sp>
    </p:spTree>
    <p:extLst>
      <p:ext uri="{BB962C8B-B14F-4D97-AF65-F5344CB8AC3E}">
        <p14:creationId xmlns:p14="http://schemas.microsoft.com/office/powerpoint/2010/main" val="3518980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12014" y="6535035"/>
            <a:ext cx="2183332" cy="276999"/>
          </a:xfrm>
          <a:prstGeom prst="rect">
            <a:avLst/>
          </a:prstGeom>
        </p:spPr>
        <p:txBody>
          <a:bodyPr wrap="square">
            <a:spAutoFit/>
          </a:bodyPr>
          <a:lstStyle/>
          <a:p>
            <a:r>
              <a:rPr lang="en-US" sz="1200" dirty="0">
                <a:solidFill>
                  <a:srgbClr val="000000"/>
                </a:solidFill>
                <a:latin typeface="Arial" pitchFamily="34" charset="0"/>
                <a:cs typeface="Arial" pitchFamily="34" charset="0"/>
              </a:rPr>
              <a:t>(</a:t>
            </a:r>
            <a:r>
              <a:rPr lang="en-US" sz="1200" dirty="0" err="1">
                <a:solidFill>
                  <a:srgbClr val="000000"/>
                </a:solidFill>
                <a:latin typeface="Arial" pitchFamily="34" charset="0"/>
                <a:cs typeface="Arial" pitchFamily="34" charset="0"/>
              </a:rPr>
              <a:t>Silbereis</a:t>
            </a:r>
            <a:r>
              <a:rPr lang="en-US" sz="1200" dirty="0">
                <a:solidFill>
                  <a:srgbClr val="000000"/>
                </a:solidFill>
                <a:latin typeface="Arial" pitchFamily="34" charset="0"/>
                <a:cs typeface="Arial" pitchFamily="34" charset="0"/>
              </a:rPr>
              <a:t>, </a:t>
            </a:r>
            <a:r>
              <a:rPr lang="en-US" sz="1200" i="1" dirty="0">
                <a:solidFill>
                  <a:srgbClr val="000000"/>
                </a:solidFill>
                <a:latin typeface="Arial" pitchFamily="34" charset="0"/>
                <a:cs typeface="Arial" pitchFamily="34" charset="0"/>
              </a:rPr>
              <a:t>Neuron</a:t>
            </a:r>
            <a:r>
              <a:rPr lang="en-US" sz="1200" dirty="0">
                <a:solidFill>
                  <a:srgbClr val="000000"/>
                </a:solidFill>
                <a:latin typeface="Arial" pitchFamily="34" charset="0"/>
                <a:cs typeface="Arial" pitchFamily="34" charset="0"/>
              </a:rPr>
              <a:t>, 2016)</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27955"/>
            <a:ext cx="9144000" cy="5307080"/>
          </a:xfrm>
          <a:prstGeom prst="rect">
            <a:avLst/>
          </a:prstGeom>
        </p:spPr>
      </p:pic>
      <p:sp>
        <p:nvSpPr>
          <p:cNvPr id="7" name="Title 1"/>
          <p:cNvSpPr>
            <a:spLocks noGrp="1"/>
          </p:cNvSpPr>
          <p:nvPr>
            <p:ph type="title"/>
          </p:nvPr>
        </p:nvSpPr>
        <p:spPr>
          <a:xfrm>
            <a:off x="599296" y="-35304"/>
            <a:ext cx="8229600" cy="1143000"/>
          </a:xfrm>
        </p:spPr>
        <p:txBody>
          <a:bodyPr>
            <a:normAutofit/>
          </a:bodyPr>
          <a:lstStyle/>
          <a:p>
            <a:r>
              <a:rPr lang="en-US" sz="3000" dirty="0">
                <a:latin typeface="Arial"/>
                <a:cs typeface="Arial"/>
              </a:rPr>
              <a:t>What developmental processes affect brain structure?</a:t>
            </a:r>
          </a:p>
        </p:txBody>
      </p:sp>
    </p:spTree>
    <p:extLst>
      <p:ext uri="{BB962C8B-B14F-4D97-AF65-F5344CB8AC3E}">
        <p14:creationId xmlns:p14="http://schemas.microsoft.com/office/powerpoint/2010/main" val="38197708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E:\Prasad\14-09-09\nrn\images\nrn2719-f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6931" y="1400165"/>
            <a:ext cx="6199849" cy="616910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6607392" y="6386409"/>
            <a:ext cx="2536608" cy="461665"/>
          </a:xfrm>
          <a:prstGeom prst="rect">
            <a:avLst/>
          </a:prstGeom>
        </p:spPr>
        <p:txBody>
          <a:bodyPr wrap="square">
            <a:spAutoFit/>
          </a:bodyPr>
          <a:lstStyle/>
          <a:p>
            <a:r>
              <a:rPr lang="en-US" sz="1200" dirty="0">
                <a:solidFill>
                  <a:srgbClr val="000000"/>
                </a:solidFill>
                <a:latin typeface="Arial" pitchFamily="34" charset="0"/>
                <a:cs typeface="Arial" pitchFamily="34" charset="0"/>
              </a:rPr>
              <a:t>(</a:t>
            </a:r>
            <a:r>
              <a:rPr lang="en-US" sz="1200" dirty="0" err="1">
                <a:solidFill>
                  <a:srgbClr val="000000"/>
                </a:solidFill>
                <a:latin typeface="Arial" pitchFamily="34" charset="0"/>
                <a:cs typeface="Arial" pitchFamily="34" charset="0"/>
              </a:rPr>
              <a:t>Rakic</a:t>
            </a:r>
            <a:r>
              <a:rPr lang="en-US" sz="1200" dirty="0">
                <a:solidFill>
                  <a:srgbClr val="000000"/>
                </a:solidFill>
                <a:latin typeface="Arial" pitchFamily="34" charset="0"/>
                <a:cs typeface="Arial" pitchFamily="34" charset="0"/>
              </a:rPr>
              <a:t>, </a:t>
            </a:r>
            <a:r>
              <a:rPr lang="en-US" sz="1200" i="1" dirty="0">
                <a:solidFill>
                  <a:srgbClr val="000000"/>
                </a:solidFill>
                <a:latin typeface="Arial" pitchFamily="34" charset="0"/>
                <a:cs typeface="Arial" pitchFamily="34" charset="0"/>
              </a:rPr>
              <a:t>Nat Rev </a:t>
            </a:r>
            <a:r>
              <a:rPr lang="en-US" sz="1200" i="1" dirty="0" err="1">
                <a:solidFill>
                  <a:srgbClr val="000000"/>
                </a:solidFill>
                <a:latin typeface="Arial" pitchFamily="34" charset="0"/>
                <a:cs typeface="Arial" pitchFamily="34" charset="0"/>
              </a:rPr>
              <a:t>Neurosci</a:t>
            </a:r>
            <a:r>
              <a:rPr lang="en-US" sz="1200" dirty="0">
                <a:solidFill>
                  <a:srgbClr val="000000"/>
                </a:solidFill>
                <a:latin typeface="Arial" pitchFamily="34" charset="0"/>
                <a:cs typeface="Arial" pitchFamily="34" charset="0"/>
              </a:rPr>
              <a:t>, 2009; </a:t>
            </a:r>
            <a:r>
              <a:rPr lang="en-US" sz="1200" dirty="0" err="1">
                <a:solidFill>
                  <a:srgbClr val="000000"/>
                </a:solidFill>
                <a:latin typeface="Arial" pitchFamily="34" charset="0"/>
                <a:cs typeface="Arial" pitchFamily="34" charset="0"/>
              </a:rPr>
              <a:t>Rakic</a:t>
            </a:r>
            <a:r>
              <a:rPr lang="en-US" sz="1200" dirty="0">
                <a:solidFill>
                  <a:srgbClr val="000000"/>
                </a:solidFill>
                <a:latin typeface="Arial" pitchFamily="34" charset="0"/>
                <a:cs typeface="Arial" pitchFamily="34" charset="0"/>
              </a:rPr>
              <a:t>, </a:t>
            </a:r>
            <a:r>
              <a:rPr lang="en-US" sz="1200" i="1" dirty="0">
                <a:solidFill>
                  <a:srgbClr val="000000"/>
                </a:solidFill>
                <a:latin typeface="Arial" pitchFamily="34" charset="0"/>
                <a:cs typeface="Arial" pitchFamily="34" charset="0"/>
              </a:rPr>
              <a:t>Science</a:t>
            </a:r>
            <a:r>
              <a:rPr lang="en-US" sz="1200" dirty="0">
                <a:solidFill>
                  <a:srgbClr val="000000"/>
                </a:solidFill>
                <a:latin typeface="Arial" pitchFamily="34" charset="0"/>
                <a:cs typeface="Arial" pitchFamily="34" charset="0"/>
              </a:rPr>
              <a:t>, 1988)</a:t>
            </a:r>
          </a:p>
        </p:txBody>
      </p:sp>
      <p:sp>
        <p:nvSpPr>
          <p:cNvPr id="6" name="Title 1"/>
          <p:cNvSpPr>
            <a:spLocks noGrp="1"/>
          </p:cNvSpPr>
          <p:nvPr>
            <p:ph type="title"/>
          </p:nvPr>
        </p:nvSpPr>
        <p:spPr>
          <a:xfrm>
            <a:off x="599296" y="-35304"/>
            <a:ext cx="8229600" cy="1143000"/>
          </a:xfrm>
        </p:spPr>
        <p:txBody>
          <a:bodyPr>
            <a:normAutofit/>
          </a:bodyPr>
          <a:lstStyle/>
          <a:p>
            <a:r>
              <a:rPr lang="en-US" sz="3000" dirty="0">
                <a:latin typeface="Arial"/>
                <a:cs typeface="Arial"/>
              </a:rPr>
              <a:t>Radial unit hypothesis</a:t>
            </a:r>
          </a:p>
        </p:txBody>
      </p:sp>
      <p:sp>
        <p:nvSpPr>
          <p:cNvPr id="8" name="TextBox 7"/>
          <p:cNvSpPr txBox="1"/>
          <p:nvPr/>
        </p:nvSpPr>
        <p:spPr>
          <a:xfrm>
            <a:off x="5868095" y="2839111"/>
            <a:ext cx="3382727" cy="1815882"/>
          </a:xfrm>
          <a:prstGeom prst="rect">
            <a:avLst/>
          </a:prstGeom>
          <a:noFill/>
        </p:spPr>
        <p:txBody>
          <a:bodyPr wrap="square" rtlCol="0">
            <a:spAutoFit/>
          </a:bodyPr>
          <a:lstStyle/>
          <a:p>
            <a:pPr marL="285750" indent="-285750">
              <a:buFont typeface="Arial"/>
              <a:buChar char="•"/>
            </a:pPr>
            <a:r>
              <a:rPr lang="en-US" sz="1600" dirty="0"/>
              <a:t>The more neural progenitors that exist, the bigger the cortical surface area as more cortical columns will be created.</a:t>
            </a:r>
          </a:p>
          <a:p>
            <a:pPr marL="285750" indent="-285750">
              <a:buFont typeface="Arial"/>
              <a:buChar char="•"/>
            </a:pPr>
            <a:r>
              <a:rPr lang="en-US" sz="1600" dirty="0"/>
              <a:t>The more asymmetric divisions of progenitors within a column, the thicker the cortex</a:t>
            </a:r>
          </a:p>
        </p:txBody>
      </p:sp>
    </p:spTree>
    <p:extLst>
      <p:ext uri="{BB962C8B-B14F-4D97-AF65-F5344CB8AC3E}">
        <p14:creationId xmlns:p14="http://schemas.microsoft.com/office/powerpoint/2010/main" val="12798908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1BE2B6-E0E9-0F43-B9B3-DCB848C05AFC}"/>
              </a:ext>
            </a:extLst>
          </p:cNvPr>
          <p:cNvPicPr>
            <a:picLocks noChangeAspect="1"/>
          </p:cNvPicPr>
          <p:nvPr/>
        </p:nvPicPr>
        <p:blipFill>
          <a:blip r:embed="rId2"/>
          <a:stretch>
            <a:fillRect/>
          </a:stretch>
        </p:blipFill>
        <p:spPr>
          <a:xfrm>
            <a:off x="159946" y="1240746"/>
            <a:ext cx="4294065" cy="2997200"/>
          </a:xfrm>
          <a:prstGeom prst="rect">
            <a:avLst/>
          </a:prstGeom>
        </p:spPr>
      </p:pic>
      <p:pic>
        <p:nvPicPr>
          <p:cNvPr id="5" name="Picture 4">
            <a:extLst>
              <a:ext uri="{FF2B5EF4-FFF2-40B4-BE49-F238E27FC236}">
                <a16:creationId xmlns:a16="http://schemas.microsoft.com/office/drawing/2014/main" id="{E68A2922-37C4-4144-826C-9E65FB7CB50E}"/>
              </a:ext>
            </a:extLst>
          </p:cNvPr>
          <p:cNvPicPr>
            <a:picLocks noChangeAspect="1"/>
          </p:cNvPicPr>
          <p:nvPr/>
        </p:nvPicPr>
        <p:blipFill>
          <a:blip r:embed="rId3"/>
          <a:stretch>
            <a:fillRect/>
          </a:stretch>
        </p:blipFill>
        <p:spPr>
          <a:xfrm>
            <a:off x="3710658" y="1240746"/>
            <a:ext cx="5957998" cy="4794652"/>
          </a:xfrm>
          <a:prstGeom prst="rect">
            <a:avLst/>
          </a:prstGeom>
        </p:spPr>
      </p:pic>
      <p:sp>
        <p:nvSpPr>
          <p:cNvPr id="13" name="TextBox 12">
            <a:extLst>
              <a:ext uri="{FF2B5EF4-FFF2-40B4-BE49-F238E27FC236}">
                <a16:creationId xmlns:a16="http://schemas.microsoft.com/office/drawing/2014/main" id="{F4A11494-99C8-CB40-9E25-9F667A4D7998}"/>
              </a:ext>
            </a:extLst>
          </p:cNvPr>
          <p:cNvSpPr txBox="1"/>
          <p:nvPr/>
        </p:nvSpPr>
        <p:spPr>
          <a:xfrm>
            <a:off x="5281070" y="6027003"/>
            <a:ext cx="3862930" cy="830997"/>
          </a:xfrm>
          <a:prstGeom prst="rect">
            <a:avLst/>
          </a:prstGeom>
          <a:noFill/>
        </p:spPr>
        <p:txBody>
          <a:bodyPr wrap="square" rtlCol="0">
            <a:spAutoFit/>
          </a:bodyPr>
          <a:lstStyle/>
          <a:p>
            <a:pPr algn="ctr"/>
            <a:r>
              <a:rPr lang="en-US" sz="1200" dirty="0"/>
              <a:t>(</a:t>
            </a:r>
            <a:r>
              <a:rPr lang="en-US" sz="1200" dirty="0" err="1"/>
              <a:t>Buenrostro</a:t>
            </a:r>
            <a:r>
              <a:rPr lang="en-US" sz="1200" dirty="0"/>
              <a:t> et al, </a:t>
            </a:r>
            <a:r>
              <a:rPr lang="en-US" sz="1200" i="1" dirty="0"/>
              <a:t>Nature</a:t>
            </a:r>
            <a:r>
              <a:rPr lang="en-US" sz="1200" dirty="0"/>
              <a:t> </a:t>
            </a:r>
            <a:r>
              <a:rPr lang="en-US" sz="1200" i="1" dirty="0"/>
              <a:t>Methods</a:t>
            </a:r>
            <a:r>
              <a:rPr lang="en-US" sz="1200" dirty="0"/>
              <a:t>, 2013; http://</a:t>
            </a:r>
            <a:r>
              <a:rPr lang="en-US" sz="1200" dirty="0" err="1"/>
              <a:t>res.illumina.com</a:t>
            </a:r>
            <a:r>
              <a:rPr lang="en-US" sz="1200" dirty="0"/>
              <a:t>/documents/products/</a:t>
            </a:r>
            <a:r>
              <a:rPr lang="en-US" sz="1200" dirty="0" err="1"/>
              <a:t>research_reviews</a:t>
            </a:r>
            <a:r>
              <a:rPr lang="en-US" sz="1200" dirty="0"/>
              <a:t>/sequencing-methods-</a:t>
            </a:r>
            <a:r>
              <a:rPr lang="en-US" sz="1200" dirty="0" err="1"/>
              <a:t>review.pdf</a:t>
            </a:r>
            <a:r>
              <a:rPr lang="en-US" sz="1200" dirty="0"/>
              <a:t>; </a:t>
            </a:r>
            <a:r>
              <a:rPr lang="en-US" sz="1200" dirty="0">
                <a:solidFill>
                  <a:srgbClr val="000000"/>
                </a:solidFill>
                <a:latin typeface="Arial" pitchFamily="34" charset="0"/>
                <a:cs typeface="Arial" pitchFamily="34" charset="0"/>
              </a:rPr>
              <a:t>de la Torre </a:t>
            </a:r>
            <a:r>
              <a:rPr lang="en-US" sz="1200" dirty="0" err="1">
                <a:solidFill>
                  <a:srgbClr val="000000"/>
                </a:solidFill>
                <a:latin typeface="Arial" pitchFamily="34" charset="0"/>
                <a:cs typeface="Arial" pitchFamily="34" charset="0"/>
              </a:rPr>
              <a:t>Ubieta</a:t>
            </a:r>
            <a:r>
              <a:rPr lang="en-US" sz="1200" dirty="0">
                <a:solidFill>
                  <a:srgbClr val="000000"/>
                </a:solidFill>
                <a:latin typeface="Arial" pitchFamily="34" charset="0"/>
                <a:cs typeface="Arial" pitchFamily="34" charset="0"/>
              </a:rPr>
              <a:t>, Stein, </a:t>
            </a:r>
            <a:r>
              <a:rPr lang="en-US" sz="1200" i="1" dirty="0">
                <a:solidFill>
                  <a:srgbClr val="000000"/>
                </a:solidFill>
                <a:latin typeface="Arial" pitchFamily="34" charset="0"/>
                <a:cs typeface="Arial" pitchFamily="34" charset="0"/>
              </a:rPr>
              <a:t>Cell</a:t>
            </a:r>
            <a:r>
              <a:rPr lang="en-US" sz="1200" dirty="0">
                <a:solidFill>
                  <a:srgbClr val="000000"/>
                </a:solidFill>
                <a:latin typeface="Arial" pitchFamily="34" charset="0"/>
                <a:cs typeface="Arial" pitchFamily="34" charset="0"/>
              </a:rPr>
              <a:t>, 2018</a:t>
            </a:r>
            <a:r>
              <a:rPr lang="en-US" sz="1200" dirty="0"/>
              <a:t>)</a:t>
            </a:r>
          </a:p>
        </p:txBody>
      </p:sp>
      <p:grpSp>
        <p:nvGrpSpPr>
          <p:cNvPr id="15" name="Group 14">
            <a:extLst>
              <a:ext uri="{FF2B5EF4-FFF2-40B4-BE49-F238E27FC236}">
                <a16:creationId xmlns:a16="http://schemas.microsoft.com/office/drawing/2014/main" id="{ECB4CC02-E181-ED4D-909E-DC47FF030065}"/>
              </a:ext>
            </a:extLst>
          </p:cNvPr>
          <p:cNvGrpSpPr/>
          <p:nvPr/>
        </p:nvGrpSpPr>
        <p:grpSpPr>
          <a:xfrm>
            <a:off x="567678" y="4309878"/>
            <a:ext cx="3394169" cy="2139410"/>
            <a:chOff x="-3206855" y="1309448"/>
            <a:chExt cx="4768675" cy="3005787"/>
          </a:xfrm>
        </p:grpSpPr>
        <p:pic>
          <p:nvPicPr>
            <p:cNvPr id="7" name="Picture 6">
              <a:extLst>
                <a:ext uri="{FF2B5EF4-FFF2-40B4-BE49-F238E27FC236}">
                  <a16:creationId xmlns:a16="http://schemas.microsoft.com/office/drawing/2014/main" id="{93D9566E-986F-DB4F-9171-8AC7FC41424A}"/>
                </a:ext>
              </a:extLst>
            </p:cNvPr>
            <p:cNvPicPr>
              <a:picLocks noChangeAspect="1"/>
            </p:cNvPicPr>
            <p:nvPr/>
          </p:nvPicPr>
          <p:blipFill rotWithShape="1">
            <a:blip r:embed="rId4"/>
            <a:srcRect t="43271" r="77086"/>
            <a:stretch/>
          </p:blipFill>
          <p:spPr>
            <a:xfrm>
              <a:off x="-3053033" y="2267115"/>
              <a:ext cx="2703088" cy="1970831"/>
            </a:xfrm>
            <a:prstGeom prst="rect">
              <a:avLst/>
            </a:prstGeom>
          </p:spPr>
        </p:pic>
        <p:sp>
          <p:nvSpPr>
            <p:cNvPr id="8" name="Rectangle 7">
              <a:extLst>
                <a:ext uri="{FF2B5EF4-FFF2-40B4-BE49-F238E27FC236}">
                  <a16:creationId xmlns:a16="http://schemas.microsoft.com/office/drawing/2014/main" id="{45312E9F-E854-5742-8E0F-CA5B68F3BEED}"/>
                </a:ext>
              </a:extLst>
            </p:cNvPr>
            <p:cNvSpPr/>
            <p:nvPr/>
          </p:nvSpPr>
          <p:spPr>
            <a:xfrm>
              <a:off x="-3206855" y="1406613"/>
              <a:ext cx="985175" cy="4644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TFs</a:t>
              </a:r>
            </a:p>
          </p:txBody>
        </p:sp>
        <p:cxnSp>
          <p:nvCxnSpPr>
            <p:cNvPr id="9" name="Curved Connector 8">
              <a:extLst>
                <a:ext uri="{FF2B5EF4-FFF2-40B4-BE49-F238E27FC236}">
                  <a16:creationId xmlns:a16="http://schemas.microsoft.com/office/drawing/2014/main" id="{CB22C3F5-39F1-264E-B662-0DF3B1581811}"/>
                </a:ext>
              </a:extLst>
            </p:cNvPr>
            <p:cNvCxnSpPr>
              <a:stCxn id="12" idx="3"/>
            </p:cNvCxnSpPr>
            <p:nvPr/>
          </p:nvCxnSpPr>
          <p:spPr>
            <a:xfrm>
              <a:off x="-2519117" y="1604391"/>
              <a:ext cx="860551" cy="1453833"/>
            </a:xfrm>
            <a:prstGeom prst="curved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CC1CD0FC-09B6-8846-BDF4-804195AF0942}"/>
                </a:ext>
              </a:extLst>
            </p:cNvPr>
            <p:cNvSpPr/>
            <p:nvPr/>
          </p:nvSpPr>
          <p:spPr>
            <a:xfrm>
              <a:off x="-953979" y="1406614"/>
              <a:ext cx="624558" cy="3955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Curved Connector 10">
              <a:extLst>
                <a:ext uri="{FF2B5EF4-FFF2-40B4-BE49-F238E27FC236}">
                  <a16:creationId xmlns:a16="http://schemas.microsoft.com/office/drawing/2014/main" id="{3D9B7EBD-0F99-254D-A641-A3DB5521D486}"/>
                </a:ext>
              </a:extLst>
            </p:cNvPr>
            <p:cNvCxnSpPr/>
            <p:nvPr/>
          </p:nvCxnSpPr>
          <p:spPr>
            <a:xfrm rot="10800000" flipV="1">
              <a:off x="-1554469" y="1604390"/>
              <a:ext cx="600491" cy="1453833"/>
            </a:xfrm>
            <a:prstGeom prst="curved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9ACAE40-38AB-F146-BE4D-1A7201E3A54E}"/>
                </a:ext>
              </a:extLst>
            </p:cNvPr>
            <p:cNvSpPr txBox="1"/>
            <p:nvPr/>
          </p:nvSpPr>
          <p:spPr>
            <a:xfrm>
              <a:off x="-2344567" y="3668904"/>
              <a:ext cx="1822164" cy="646331"/>
            </a:xfrm>
            <a:prstGeom prst="rect">
              <a:avLst/>
            </a:prstGeom>
            <a:noFill/>
          </p:spPr>
          <p:txBody>
            <a:bodyPr wrap="square" rtlCol="0">
              <a:spAutoFit/>
            </a:bodyPr>
            <a:lstStyle/>
            <a:p>
              <a:r>
                <a:rPr lang="en-US" dirty="0"/>
                <a:t>Enhancers</a:t>
              </a:r>
            </a:p>
            <a:p>
              <a:r>
                <a:rPr lang="en-US" dirty="0"/>
                <a:t>Promoters</a:t>
              </a:r>
            </a:p>
          </p:txBody>
        </p:sp>
        <p:sp>
          <p:nvSpPr>
            <p:cNvPr id="14" name="TextBox 13">
              <a:extLst>
                <a:ext uri="{FF2B5EF4-FFF2-40B4-BE49-F238E27FC236}">
                  <a16:creationId xmlns:a16="http://schemas.microsoft.com/office/drawing/2014/main" id="{057A981C-5BAB-824D-8DB3-E43E15D1E5C8}"/>
                </a:ext>
              </a:extLst>
            </p:cNvPr>
            <p:cNvSpPr txBox="1"/>
            <p:nvPr/>
          </p:nvSpPr>
          <p:spPr>
            <a:xfrm>
              <a:off x="-325794" y="1309448"/>
              <a:ext cx="1887614" cy="523220"/>
            </a:xfrm>
            <a:prstGeom prst="rect">
              <a:avLst/>
            </a:prstGeom>
            <a:noFill/>
          </p:spPr>
          <p:txBody>
            <a:bodyPr wrap="square" rtlCol="0">
              <a:spAutoFit/>
            </a:bodyPr>
            <a:lstStyle/>
            <a:p>
              <a:pPr algn="ctr"/>
              <a:r>
                <a:rPr lang="en-US" sz="1400" dirty="0"/>
                <a:t>Transcriptional machinery</a:t>
              </a:r>
            </a:p>
          </p:txBody>
        </p:sp>
      </p:grpSp>
      <p:sp>
        <p:nvSpPr>
          <p:cNvPr id="16" name="Title 1">
            <a:extLst>
              <a:ext uri="{FF2B5EF4-FFF2-40B4-BE49-F238E27FC236}">
                <a16:creationId xmlns:a16="http://schemas.microsoft.com/office/drawing/2014/main" id="{05A87511-C3F9-314A-9947-92EAF9665EB5}"/>
              </a:ext>
            </a:extLst>
          </p:cNvPr>
          <p:cNvSpPr>
            <a:spLocks noGrp="1"/>
          </p:cNvSpPr>
          <p:nvPr>
            <p:ph type="title"/>
          </p:nvPr>
        </p:nvSpPr>
        <p:spPr>
          <a:xfrm>
            <a:off x="599296" y="-35304"/>
            <a:ext cx="8229600" cy="1143000"/>
          </a:xfrm>
        </p:spPr>
        <p:txBody>
          <a:bodyPr>
            <a:normAutofit/>
          </a:bodyPr>
          <a:lstStyle/>
          <a:p>
            <a:r>
              <a:rPr lang="en-US" sz="3000" dirty="0">
                <a:latin typeface="Arial"/>
                <a:cs typeface="Arial"/>
              </a:rPr>
              <a:t>Common variants alter gene regulation of neural progenitors to influence adult brain</a:t>
            </a:r>
          </a:p>
        </p:txBody>
      </p:sp>
    </p:spTree>
    <p:extLst>
      <p:ext uri="{BB962C8B-B14F-4D97-AF65-F5344CB8AC3E}">
        <p14:creationId xmlns:p14="http://schemas.microsoft.com/office/powerpoint/2010/main" val="29776940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DAE191-3EB2-1D4E-9223-98BF5786D96D}"/>
              </a:ext>
            </a:extLst>
          </p:cNvPr>
          <p:cNvSpPr>
            <a:spLocks noGrp="1"/>
          </p:cNvSpPr>
          <p:nvPr>
            <p:ph sz="quarter" idx="1"/>
          </p:nvPr>
        </p:nvSpPr>
        <p:spPr>
          <a:xfrm>
            <a:off x="612648" y="1600200"/>
            <a:ext cx="8153400" cy="4495800"/>
          </a:xfrm>
        </p:spPr>
        <p:txBody>
          <a:bodyPr>
            <a:normAutofit lnSpcReduction="10000"/>
          </a:bodyPr>
          <a:lstStyle/>
          <a:p>
            <a:r>
              <a:rPr lang="en-US" dirty="0"/>
              <a:t>How does genetic variation lead to disorders of the brain?</a:t>
            </a:r>
          </a:p>
          <a:p>
            <a:r>
              <a:rPr lang="en-US" dirty="0"/>
              <a:t>What cell-types and developmental processes impact brain structure?</a:t>
            </a:r>
          </a:p>
          <a:p>
            <a:r>
              <a:rPr lang="en-US" dirty="0"/>
              <a:t>Do genetic changes that affect brain structure also affect brain function?</a:t>
            </a:r>
          </a:p>
          <a:p>
            <a:r>
              <a:rPr lang="en-US" b="1" dirty="0"/>
              <a:t>What genetic changes have led to humans having big brains and unique cognitive capabilities?</a:t>
            </a:r>
            <a:br>
              <a:rPr lang="en-US" dirty="0"/>
            </a:br>
            <a:endParaRPr lang="en-US" dirty="0"/>
          </a:p>
        </p:txBody>
      </p:sp>
      <p:sp>
        <p:nvSpPr>
          <p:cNvPr id="4" name="Title 1">
            <a:extLst>
              <a:ext uri="{FF2B5EF4-FFF2-40B4-BE49-F238E27FC236}">
                <a16:creationId xmlns:a16="http://schemas.microsoft.com/office/drawing/2014/main" id="{56CA7DC1-44BD-544A-A013-217BAE1348D3}"/>
              </a:ext>
            </a:extLst>
          </p:cNvPr>
          <p:cNvSpPr>
            <a:spLocks noGrp="1"/>
          </p:cNvSpPr>
          <p:nvPr>
            <p:ph type="title"/>
          </p:nvPr>
        </p:nvSpPr>
        <p:spPr>
          <a:xfrm>
            <a:off x="599296" y="-35304"/>
            <a:ext cx="8229600" cy="1143000"/>
          </a:xfrm>
        </p:spPr>
        <p:txBody>
          <a:bodyPr>
            <a:normAutofit/>
          </a:bodyPr>
          <a:lstStyle/>
          <a:p>
            <a:r>
              <a:rPr lang="en-US" sz="3000" dirty="0">
                <a:latin typeface="Arial"/>
                <a:cs typeface="Arial"/>
              </a:rPr>
              <a:t>Some big questions in imaging genetics</a:t>
            </a:r>
          </a:p>
        </p:txBody>
      </p:sp>
    </p:spTree>
    <p:extLst>
      <p:ext uri="{BB962C8B-B14F-4D97-AF65-F5344CB8AC3E}">
        <p14:creationId xmlns:p14="http://schemas.microsoft.com/office/powerpoint/2010/main" val="37202483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F24AE5-925B-1745-B762-229C1DA2E439}"/>
              </a:ext>
            </a:extLst>
          </p:cNvPr>
          <p:cNvSpPr>
            <a:spLocks noGrp="1"/>
          </p:cNvSpPr>
          <p:nvPr>
            <p:ph type="sldNum" sz="quarter" idx="12"/>
          </p:nvPr>
        </p:nvSpPr>
        <p:spPr/>
        <p:txBody>
          <a:bodyPr>
            <a:normAutofit fontScale="85000" lnSpcReduction="20000"/>
          </a:bodyPr>
          <a:lstStyle/>
          <a:p>
            <a:fld id="{34D4DB8D-CF04-2E45-AD72-12F21408BA3E}" type="slidenum">
              <a:rPr lang="en-US" smtClean="0">
                <a:latin typeface="Arial"/>
              </a:rPr>
              <a:pPr/>
              <a:t>58</a:t>
            </a:fld>
            <a:endParaRPr lang="en-US">
              <a:latin typeface="Arial"/>
            </a:endParaRPr>
          </a:p>
        </p:txBody>
      </p:sp>
      <p:sp>
        <p:nvSpPr>
          <p:cNvPr id="9" name="TextBox 8">
            <a:extLst>
              <a:ext uri="{FF2B5EF4-FFF2-40B4-BE49-F238E27FC236}">
                <a16:creationId xmlns:a16="http://schemas.microsoft.com/office/drawing/2014/main" id="{7288703C-C404-1946-871A-3DC70DC0429D}"/>
              </a:ext>
            </a:extLst>
          </p:cNvPr>
          <p:cNvSpPr txBox="1"/>
          <p:nvPr/>
        </p:nvSpPr>
        <p:spPr>
          <a:xfrm>
            <a:off x="7376146" y="6014487"/>
            <a:ext cx="1720265" cy="784830"/>
          </a:xfrm>
          <a:prstGeom prst="rect">
            <a:avLst/>
          </a:prstGeom>
          <a:noFill/>
        </p:spPr>
        <p:txBody>
          <a:bodyPr wrap="square" rtlCol="0">
            <a:spAutoFit/>
          </a:bodyPr>
          <a:lstStyle/>
          <a:p>
            <a:pPr algn="ctr"/>
            <a:r>
              <a:rPr lang="en-US" sz="900" dirty="0"/>
              <a:t>(</a:t>
            </a:r>
            <a:r>
              <a:rPr lang="en-US" sz="900" dirty="0" err="1"/>
              <a:t>Rakic</a:t>
            </a:r>
            <a:r>
              <a:rPr lang="en-US" sz="900" dirty="0"/>
              <a:t>, </a:t>
            </a:r>
            <a:r>
              <a:rPr lang="en-US" sz="900" i="1" dirty="0"/>
              <a:t>Nat Reviews </a:t>
            </a:r>
            <a:r>
              <a:rPr lang="en-US" sz="900" i="1" dirty="0" err="1"/>
              <a:t>Neurosci</a:t>
            </a:r>
            <a:r>
              <a:rPr lang="en-US" sz="900" i="1" dirty="0"/>
              <a:t>,</a:t>
            </a:r>
            <a:r>
              <a:rPr lang="en-US" sz="900" dirty="0"/>
              <a:t> 2009; </a:t>
            </a:r>
            <a:r>
              <a:rPr lang="en-US" sz="900" dirty="0" err="1"/>
              <a:t>Herculano-Houzel</a:t>
            </a:r>
            <a:r>
              <a:rPr lang="en-US" sz="900" dirty="0"/>
              <a:t>, </a:t>
            </a:r>
            <a:r>
              <a:rPr lang="en-US" sz="900" i="1" dirty="0"/>
              <a:t>PNAS</a:t>
            </a:r>
            <a:r>
              <a:rPr lang="en-US" sz="900" dirty="0"/>
              <a:t>, 2006; </a:t>
            </a:r>
            <a:r>
              <a:rPr lang="en-US" sz="900" dirty="0" err="1"/>
              <a:t>Geschwind</a:t>
            </a:r>
            <a:r>
              <a:rPr lang="en-US" sz="900" dirty="0"/>
              <a:t> and </a:t>
            </a:r>
            <a:r>
              <a:rPr lang="en-US" sz="900" dirty="0" err="1"/>
              <a:t>Rakic</a:t>
            </a:r>
            <a:r>
              <a:rPr lang="en-US" sz="900" dirty="0"/>
              <a:t>, </a:t>
            </a:r>
            <a:r>
              <a:rPr lang="en-US" sz="900" i="1" dirty="0"/>
              <a:t>Neuron</a:t>
            </a:r>
            <a:r>
              <a:rPr lang="en-US" sz="900" dirty="0"/>
              <a:t>, 2013)</a:t>
            </a:r>
          </a:p>
        </p:txBody>
      </p:sp>
      <p:grpSp>
        <p:nvGrpSpPr>
          <p:cNvPr id="16" name="Group 15">
            <a:extLst>
              <a:ext uri="{FF2B5EF4-FFF2-40B4-BE49-F238E27FC236}">
                <a16:creationId xmlns:a16="http://schemas.microsoft.com/office/drawing/2014/main" id="{9EC00711-75BE-0B43-995A-D35CBBF0EE8F}"/>
              </a:ext>
            </a:extLst>
          </p:cNvPr>
          <p:cNvGrpSpPr/>
          <p:nvPr/>
        </p:nvGrpSpPr>
        <p:grpSpPr>
          <a:xfrm>
            <a:off x="1708878" y="1605633"/>
            <a:ext cx="5600327" cy="5060460"/>
            <a:chOff x="1793452" y="1815496"/>
            <a:chExt cx="4661314" cy="4211967"/>
          </a:xfrm>
        </p:grpSpPr>
        <p:pic>
          <p:nvPicPr>
            <p:cNvPr id="5" name="Picture 4">
              <a:extLst>
                <a:ext uri="{FF2B5EF4-FFF2-40B4-BE49-F238E27FC236}">
                  <a16:creationId xmlns:a16="http://schemas.microsoft.com/office/drawing/2014/main" id="{2224267A-E333-6A45-B410-23C01EEBD25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93452" y="2149908"/>
              <a:ext cx="2567931" cy="1715126"/>
            </a:xfrm>
            <a:prstGeom prst="rect">
              <a:avLst/>
            </a:prstGeom>
          </p:spPr>
        </p:pic>
        <p:pic>
          <p:nvPicPr>
            <p:cNvPr id="6" name="Picture 5">
              <a:extLst>
                <a:ext uri="{FF2B5EF4-FFF2-40B4-BE49-F238E27FC236}">
                  <a16:creationId xmlns:a16="http://schemas.microsoft.com/office/drawing/2014/main" id="{ED151359-3A43-534B-B2E2-005F4F02A0E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77976" y="2393761"/>
              <a:ext cx="787301" cy="3524440"/>
            </a:xfrm>
            <a:prstGeom prst="rect">
              <a:avLst/>
            </a:prstGeom>
          </p:spPr>
        </p:pic>
        <p:sp>
          <p:nvSpPr>
            <p:cNvPr id="7" name="TextBox 6">
              <a:extLst>
                <a:ext uri="{FF2B5EF4-FFF2-40B4-BE49-F238E27FC236}">
                  <a16:creationId xmlns:a16="http://schemas.microsoft.com/office/drawing/2014/main" id="{6161B9F5-2854-5A4E-A6E0-491AD2A8F337}"/>
                </a:ext>
              </a:extLst>
            </p:cNvPr>
            <p:cNvSpPr txBox="1"/>
            <p:nvPr/>
          </p:nvSpPr>
          <p:spPr>
            <a:xfrm>
              <a:off x="2408344" y="1815496"/>
              <a:ext cx="1459118" cy="300082"/>
            </a:xfrm>
            <a:prstGeom prst="rect">
              <a:avLst/>
            </a:prstGeom>
            <a:noFill/>
          </p:spPr>
          <p:txBody>
            <a:bodyPr wrap="square" rtlCol="0">
              <a:spAutoFit/>
            </a:bodyPr>
            <a:lstStyle/>
            <a:p>
              <a:r>
                <a:rPr lang="en-US" sz="1350" dirty="0"/>
                <a:t>Human brain</a:t>
              </a:r>
            </a:p>
          </p:txBody>
        </p:sp>
        <p:sp>
          <p:nvSpPr>
            <p:cNvPr id="8" name="TextBox 7">
              <a:extLst>
                <a:ext uri="{FF2B5EF4-FFF2-40B4-BE49-F238E27FC236}">
                  <a16:creationId xmlns:a16="http://schemas.microsoft.com/office/drawing/2014/main" id="{3FCD31BA-1F55-7A4C-A09D-BFA8C03B6270}"/>
                </a:ext>
              </a:extLst>
            </p:cNvPr>
            <p:cNvSpPr txBox="1"/>
            <p:nvPr/>
          </p:nvSpPr>
          <p:spPr>
            <a:xfrm>
              <a:off x="4829809" y="1815496"/>
              <a:ext cx="1187450" cy="300082"/>
            </a:xfrm>
            <a:prstGeom prst="rect">
              <a:avLst/>
            </a:prstGeom>
            <a:noFill/>
          </p:spPr>
          <p:txBody>
            <a:bodyPr wrap="square" rtlCol="0">
              <a:spAutoFit/>
            </a:bodyPr>
            <a:lstStyle/>
            <a:p>
              <a:r>
                <a:rPr lang="en-US" sz="1350" dirty="0"/>
                <a:t>Mouse brain</a:t>
              </a:r>
            </a:p>
          </p:txBody>
        </p:sp>
        <p:sp>
          <p:nvSpPr>
            <p:cNvPr id="10" name="TextBox 9">
              <a:extLst>
                <a:ext uri="{FF2B5EF4-FFF2-40B4-BE49-F238E27FC236}">
                  <a16:creationId xmlns:a16="http://schemas.microsoft.com/office/drawing/2014/main" id="{B29804A1-7235-1945-9CAA-FD4A3841BED7}"/>
                </a:ext>
              </a:extLst>
            </p:cNvPr>
            <p:cNvSpPr txBox="1"/>
            <p:nvPr/>
          </p:nvSpPr>
          <p:spPr>
            <a:xfrm>
              <a:off x="2109893" y="5519632"/>
              <a:ext cx="2251490" cy="507831"/>
            </a:xfrm>
            <a:prstGeom prst="rect">
              <a:avLst/>
            </a:prstGeom>
            <a:noFill/>
          </p:spPr>
          <p:txBody>
            <a:bodyPr wrap="square" rtlCol="0">
              <a:spAutoFit/>
            </a:bodyPr>
            <a:lstStyle/>
            <a:p>
              <a:pPr algn="ctr"/>
              <a:r>
                <a:rPr lang="en-US" sz="1350" dirty="0"/>
                <a:t>170 billion cells</a:t>
              </a:r>
            </a:p>
            <a:p>
              <a:pPr algn="ctr"/>
              <a:r>
                <a:rPr lang="en-US" sz="1350" dirty="0"/>
                <a:t>(86 billion neurons)</a:t>
              </a:r>
            </a:p>
          </p:txBody>
        </p:sp>
        <p:pic>
          <p:nvPicPr>
            <p:cNvPr id="11" name="Picture 10">
              <a:extLst>
                <a:ext uri="{FF2B5EF4-FFF2-40B4-BE49-F238E27FC236}">
                  <a16:creationId xmlns:a16="http://schemas.microsoft.com/office/drawing/2014/main" id="{BC19BA64-F981-0947-A8D4-ABACBA80EF1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09893" y="3898901"/>
              <a:ext cx="2567931" cy="1670239"/>
            </a:xfrm>
            <a:prstGeom prst="rect">
              <a:avLst/>
            </a:prstGeom>
          </p:spPr>
        </p:pic>
        <p:sp>
          <p:nvSpPr>
            <p:cNvPr id="12" name="TextBox 11">
              <a:extLst>
                <a:ext uri="{FF2B5EF4-FFF2-40B4-BE49-F238E27FC236}">
                  <a16:creationId xmlns:a16="http://schemas.microsoft.com/office/drawing/2014/main" id="{EEC6076A-D685-454F-A1D9-A2F1421EACA2}"/>
                </a:ext>
              </a:extLst>
            </p:cNvPr>
            <p:cNvSpPr txBox="1"/>
            <p:nvPr/>
          </p:nvSpPr>
          <p:spPr>
            <a:xfrm>
              <a:off x="4203276" y="5519632"/>
              <a:ext cx="2251490" cy="507831"/>
            </a:xfrm>
            <a:prstGeom prst="rect">
              <a:avLst/>
            </a:prstGeom>
            <a:noFill/>
          </p:spPr>
          <p:txBody>
            <a:bodyPr wrap="square" rtlCol="0">
              <a:spAutoFit/>
            </a:bodyPr>
            <a:lstStyle/>
            <a:p>
              <a:pPr algn="ctr"/>
              <a:r>
                <a:rPr lang="en-US" sz="1350" dirty="0"/>
                <a:t>109 million cells</a:t>
              </a:r>
            </a:p>
            <a:p>
              <a:pPr algn="ctr"/>
              <a:r>
                <a:rPr lang="en-US" sz="1350" dirty="0"/>
                <a:t>(70 million neurons)</a:t>
              </a:r>
            </a:p>
          </p:txBody>
        </p:sp>
      </p:grpSp>
      <p:sp>
        <p:nvSpPr>
          <p:cNvPr id="14" name="TextBox 13">
            <a:extLst>
              <a:ext uri="{FF2B5EF4-FFF2-40B4-BE49-F238E27FC236}">
                <a16:creationId xmlns:a16="http://schemas.microsoft.com/office/drawing/2014/main" id="{EFF06D71-B4C3-7740-9AF3-5C3CEA8E2725}"/>
              </a:ext>
            </a:extLst>
          </p:cNvPr>
          <p:cNvSpPr txBox="1"/>
          <p:nvPr/>
        </p:nvSpPr>
        <p:spPr>
          <a:xfrm>
            <a:off x="6655633" y="2215677"/>
            <a:ext cx="2193002" cy="1338828"/>
          </a:xfrm>
          <a:prstGeom prst="rect">
            <a:avLst/>
          </a:prstGeom>
          <a:noFill/>
        </p:spPr>
        <p:txBody>
          <a:bodyPr wrap="square" rtlCol="0">
            <a:spAutoFit/>
          </a:bodyPr>
          <a:lstStyle/>
          <a:p>
            <a:r>
              <a:rPr lang="en-US" sz="1350" dirty="0"/>
              <a:t>Greatest expansion is in surface area of neocortex (1000 fold compared </a:t>
            </a:r>
            <a:r>
              <a:rPr lang="en-US" sz="1350"/>
              <a:t>to rodent) </a:t>
            </a:r>
            <a:r>
              <a:rPr lang="en-US" sz="1350" dirty="0"/>
              <a:t>as compared to thickness (2 </a:t>
            </a:r>
            <a:r>
              <a:rPr lang="en-US" sz="1350"/>
              <a:t>fold compared to rodent)</a:t>
            </a:r>
          </a:p>
        </p:txBody>
      </p:sp>
      <p:sp>
        <p:nvSpPr>
          <p:cNvPr id="13" name="Title 1">
            <a:extLst>
              <a:ext uri="{FF2B5EF4-FFF2-40B4-BE49-F238E27FC236}">
                <a16:creationId xmlns:a16="http://schemas.microsoft.com/office/drawing/2014/main" id="{C135D58D-92F1-9148-989E-163976D44BF2}"/>
              </a:ext>
            </a:extLst>
          </p:cNvPr>
          <p:cNvSpPr txBox="1">
            <a:spLocks/>
          </p:cNvSpPr>
          <p:nvPr/>
        </p:nvSpPr>
        <p:spPr>
          <a:xfrm>
            <a:off x="599296" y="-35304"/>
            <a:ext cx="8229600" cy="11430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a:r>
              <a:rPr lang="en-US" sz="3200" dirty="0">
                <a:cs typeface="Arial"/>
              </a:rPr>
              <a:t>Neocortex is greatly expanded in humans as compared to (most) other animals</a:t>
            </a:r>
            <a:endParaRPr lang="en-US" sz="3000" dirty="0">
              <a:latin typeface="Arial"/>
              <a:cs typeface="Arial"/>
            </a:endParaRPr>
          </a:p>
        </p:txBody>
      </p:sp>
    </p:spTree>
    <p:extLst>
      <p:ext uri="{BB962C8B-B14F-4D97-AF65-F5344CB8AC3E}">
        <p14:creationId xmlns:p14="http://schemas.microsoft.com/office/powerpoint/2010/main" val="5738444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FBACC0-F95D-4A45-B086-CF7F80721D90}"/>
              </a:ext>
            </a:extLst>
          </p:cNvPr>
          <p:cNvSpPr>
            <a:spLocks noGrp="1"/>
          </p:cNvSpPr>
          <p:nvPr>
            <p:ph type="sldNum" sz="quarter" idx="12"/>
          </p:nvPr>
        </p:nvSpPr>
        <p:spPr/>
        <p:txBody>
          <a:bodyPr>
            <a:normAutofit fontScale="85000" lnSpcReduction="20000"/>
          </a:bodyPr>
          <a:lstStyle/>
          <a:p>
            <a:fld id="{34D4DB8D-CF04-2E45-AD72-12F21408BA3E}" type="slidenum">
              <a:rPr lang="en-US" smtClean="0">
                <a:latin typeface="Arial"/>
              </a:rPr>
              <a:pPr/>
              <a:t>59</a:t>
            </a:fld>
            <a:endParaRPr lang="en-US">
              <a:latin typeface="Arial"/>
            </a:endParaRPr>
          </a:p>
        </p:txBody>
      </p:sp>
      <p:pic>
        <p:nvPicPr>
          <p:cNvPr id="5" name="Picture 4">
            <a:extLst>
              <a:ext uri="{FF2B5EF4-FFF2-40B4-BE49-F238E27FC236}">
                <a16:creationId xmlns:a16="http://schemas.microsoft.com/office/drawing/2014/main" id="{F7D57346-3AEA-3940-93FD-73644D2AB4DF}"/>
              </a:ext>
            </a:extLst>
          </p:cNvPr>
          <p:cNvPicPr>
            <a:picLocks noChangeAspect="1"/>
          </p:cNvPicPr>
          <p:nvPr/>
        </p:nvPicPr>
        <p:blipFill>
          <a:blip r:embed="rId2"/>
          <a:stretch>
            <a:fillRect/>
          </a:stretch>
        </p:blipFill>
        <p:spPr>
          <a:xfrm>
            <a:off x="1169233" y="1365623"/>
            <a:ext cx="6402315" cy="5320413"/>
          </a:xfrm>
          <a:prstGeom prst="rect">
            <a:avLst/>
          </a:prstGeom>
        </p:spPr>
      </p:pic>
      <p:sp>
        <p:nvSpPr>
          <p:cNvPr id="6" name="TextBox 5">
            <a:extLst>
              <a:ext uri="{FF2B5EF4-FFF2-40B4-BE49-F238E27FC236}">
                <a16:creationId xmlns:a16="http://schemas.microsoft.com/office/drawing/2014/main" id="{5D9DEE8B-2909-6641-B9DF-BFD61A1D9C2B}"/>
              </a:ext>
            </a:extLst>
          </p:cNvPr>
          <p:cNvSpPr txBox="1"/>
          <p:nvPr/>
        </p:nvSpPr>
        <p:spPr>
          <a:xfrm>
            <a:off x="7767377" y="6316704"/>
            <a:ext cx="1136159" cy="369332"/>
          </a:xfrm>
          <a:prstGeom prst="rect">
            <a:avLst/>
          </a:prstGeom>
          <a:noFill/>
        </p:spPr>
        <p:txBody>
          <a:bodyPr wrap="square" rtlCol="0">
            <a:spAutoFit/>
          </a:bodyPr>
          <a:lstStyle/>
          <a:p>
            <a:pPr algn="ctr"/>
            <a:r>
              <a:rPr lang="en-US" sz="900" dirty="0"/>
              <a:t>(Sousa, </a:t>
            </a:r>
            <a:r>
              <a:rPr lang="en-US" sz="900" i="1" dirty="0"/>
              <a:t>Cell</a:t>
            </a:r>
            <a:r>
              <a:rPr lang="en-US" sz="900" dirty="0"/>
              <a:t>, 2017)</a:t>
            </a:r>
          </a:p>
        </p:txBody>
      </p:sp>
      <p:sp>
        <p:nvSpPr>
          <p:cNvPr id="7" name="Title 1">
            <a:extLst>
              <a:ext uri="{FF2B5EF4-FFF2-40B4-BE49-F238E27FC236}">
                <a16:creationId xmlns:a16="http://schemas.microsoft.com/office/drawing/2014/main" id="{2177B0F9-04F9-2547-9FA2-8F8F4A160095}"/>
              </a:ext>
            </a:extLst>
          </p:cNvPr>
          <p:cNvSpPr txBox="1">
            <a:spLocks/>
          </p:cNvSpPr>
          <p:nvPr/>
        </p:nvSpPr>
        <p:spPr>
          <a:xfrm>
            <a:off x="599296" y="-35304"/>
            <a:ext cx="8229600" cy="11430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a:r>
              <a:rPr lang="en-US" sz="3200" dirty="0">
                <a:cs typeface="Arial"/>
              </a:rPr>
              <a:t>Neocortex is greatly expanded in humans as compared to other primates</a:t>
            </a:r>
            <a:endParaRPr lang="en-US" sz="3000" dirty="0">
              <a:latin typeface="Arial"/>
              <a:cs typeface="Arial"/>
            </a:endParaRPr>
          </a:p>
        </p:txBody>
      </p:sp>
    </p:spTree>
    <p:extLst>
      <p:ext uri="{BB962C8B-B14F-4D97-AF65-F5344CB8AC3E}">
        <p14:creationId xmlns:p14="http://schemas.microsoft.com/office/powerpoint/2010/main" val="361993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5131" y="1565850"/>
            <a:ext cx="8210917" cy="4799129"/>
          </a:xfrm>
          <a:prstGeom prst="rect">
            <a:avLst/>
          </a:prstGeom>
        </p:spPr>
      </p:pic>
      <p:sp>
        <p:nvSpPr>
          <p:cNvPr id="5" name="TextBox 4"/>
          <p:cNvSpPr txBox="1"/>
          <p:nvPr/>
        </p:nvSpPr>
        <p:spPr>
          <a:xfrm>
            <a:off x="6707345" y="6461699"/>
            <a:ext cx="2564573" cy="276999"/>
          </a:xfrm>
          <a:prstGeom prst="rect">
            <a:avLst/>
          </a:prstGeom>
          <a:noFill/>
        </p:spPr>
        <p:txBody>
          <a:bodyPr wrap="square" rtlCol="0">
            <a:spAutoFit/>
          </a:bodyPr>
          <a:lstStyle/>
          <a:p>
            <a:r>
              <a:rPr lang="en-US" sz="1200" dirty="0">
                <a:latin typeface="Arial"/>
                <a:cs typeface="Arial"/>
              </a:rPr>
              <a:t>Slide courtesy of Sven </a:t>
            </a:r>
            <a:r>
              <a:rPr lang="en-US" sz="1200" dirty="0" err="1">
                <a:latin typeface="Arial"/>
                <a:cs typeface="Arial"/>
              </a:rPr>
              <a:t>Cichon</a:t>
            </a:r>
            <a:endParaRPr lang="en-US" sz="1200" dirty="0">
              <a:latin typeface="Arial"/>
              <a:cs typeface="Arial"/>
            </a:endParaRPr>
          </a:p>
        </p:txBody>
      </p:sp>
      <p:sp>
        <p:nvSpPr>
          <p:cNvPr id="6" name="Title 1"/>
          <p:cNvSpPr txBox="1">
            <a:spLocks/>
          </p:cNvSpPr>
          <p:nvPr/>
        </p:nvSpPr>
        <p:spPr>
          <a:xfrm>
            <a:off x="599296" y="-35304"/>
            <a:ext cx="8229600" cy="11430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000">
                <a:latin typeface="Arial"/>
                <a:cs typeface="Arial"/>
              </a:rPr>
              <a:t>Human genetics: terminology</a:t>
            </a:r>
            <a:endParaRPr lang="en-US" sz="3000" dirty="0">
              <a:latin typeface="Arial"/>
              <a:cs typeface="Arial"/>
            </a:endParaRPr>
          </a:p>
        </p:txBody>
      </p:sp>
    </p:spTree>
    <p:extLst>
      <p:ext uri="{BB962C8B-B14F-4D97-AF65-F5344CB8AC3E}">
        <p14:creationId xmlns:p14="http://schemas.microsoft.com/office/powerpoint/2010/main" val="6308562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D6E262-F7B1-F342-A3BF-1BBFB44FEC9C}"/>
              </a:ext>
            </a:extLst>
          </p:cNvPr>
          <p:cNvSpPr>
            <a:spLocks noGrp="1"/>
          </p:cNvSpPr>
          <p:nvPr>
            <p:ph type="sldNum" sz="quarter" idx="12"/>
          </p:nvPr>
        </p:nvSpPr>
        <p:spPr/>
        <p:txBody>
          <a:bodyPr>
            <a:normAutofit fontScale="85000" lnSpcReduction="20000"/>
          </a:bodyPr>
          <a:lstStyle/>
          <a:p>
            <a:fld id="{34D4DB8D-CF04-2E45-AD72-12F21408BA3E}" type="slidenum">
              <a:rPr lang="en-US" smtClean="0">
                <a:latin typeface="Arial"/>
              </a:rPr>
              <a:pPr/>
              <a:t>60</a:t>
            </a:fld>
            <a:endParaRPr lang="en-US">
              <a:latin typeface="Arial"/>
            </a:endParaRPr>
          </a:p>
        </p:txBody>
      </p:sp>
      <p:grpSp>
        <p:nvGrpSpPr>
          <p:cNvPr id="6" name="Group 5">
            <a:extLst>
              <a:ext uri="{FF2B5EF4-FFF2-40B4-BE49-F238E27FC236}">
                <a16:creationId xmlns:a16="http://schemas.microsoft.com/office/drawing/2014/main" id="{136879C3-10AC-2B47-B514-928680633DE2}"/>
              </a:ext>
            </a:extLst>
          </p:cNvPr>
          <p:cNvGrpSpPr/>
          <p:nvPr/>
        </p:nvGrpSpPr>
        <p:grpSpPr>
          <a:xfrm>
            <a:off x="459112" y="1528432"/>
            <a:ext cx="8715789" cy="5169360"/>
            <a:chOff x="1741313" y="1933167"/>
            <a:chExt cx="6645696" cy="3941582"/>
          </a:xfrm>
        </p:grpSpPr>
        <p:pic>
          <p:nvPicPr>
            <p:cNvPr id="9" name="Picture 8">
              <a:extLst>
                <a:ext uri="{FF2B5EF4-FFF2-40B4-BE49-F238E27FC236}">
                  <a16:creationId xmlns:a16="http://schemas.microsoft.com/office/drawing/2014/main" id="{BBFFB403-8509-3749-A0E7-A5007AF6B2D8}"/>
                </a:ext>
              </a:extLst>
            </p:cNvPr>
            <p:cNvPicPr>
              <a:picLocks noChangeAspect="1"/>
            </p:cNvPicPr>
            <p:nvPr/>
          </p:nvPicPr>
          <p:blipFill>
            <a:blip r:embed="rId2"/>
            <a:stretch>
              <a:fillRect/>
            </a:stretch>
          </p:blipFill>
          <p:spPr>
            <a:xfrm>
              <a:off x="1741313" y="1933167"/>
              <a:ext cx="5463780" cy="3591874"/>
            </a:xfrm>
            <a:prstGeom prst="rect">
              <a:avLst/>
            </a:prstGeom>
          </p:spPr>
        </p:pic>
        <p:sp>
          <p:nvSpPr>
            <p:cNvPr id="10" name="Rectangle 9">
              <a:extLst>
                <a:ext uri="{FF2B5EF4-FFF2-40B4-BE49-F238E27FC236}">
                  <a16:creationId xmlns:a16="http://schemas.microsoft.com/office/drawing/2014/main" id="{381C4FC0-5862-FD4E-96C0-CA1E05BE4590}"/>
                </a:ext>
              </a:extLst>
            </p:cNvPr>
            <p:cNvSpPr/>
            <p:nvPr/>
          </p:nvSpPr>
          <p:spPr>
            <a:xfrm>
              <a:off x="6270473" y="5663540"/>
              <a:ext cx="2116536" cy="211209"/>
            </a:xfrm>
            <a:prstGeom prst="rect">
              <a:avLst/>
            </a:prstGeom>
          </p:spPr>
          <p:txBody>
            <a:bodyPr wrap="none">
              <a:spAutoFit/>
            </a:bodyPr>
            <a:lstStyle/>
            <a:p>
              <a:r>
                <a:rPr lang="en-US" sz="1200" dirty="0"/>
                <a:t>(Lee and </a:t>
              </a:r>
              <a:r>
                <a:rPr lang="en-US" sz="1200" dirty="0" err="1"/>
                <a:t>Wolpoff</a:t>
              </a:r>
              <a:r>
                <a:rPr lang="en-US" sz="1200" dirty="0"/>
                <a:t>, </a:t>
              </a:r>
              <a:r>
                <a:rPr lang="en-US" sz="1200" dirty="0" err="1"/>
                <a:t>Paleobiology</a:t>
              </a:r>
              <a:r>
                <a:rPr lang="en-US" sz="1200" dirty="0"/>
                <a:t>, 2003)</a:t>
              </a:r>
            </a:p>
          </p:txBody>
        </p:sp>
        <p:sp>
          <p:nvSpPr>
            <p:cNvPr id="11" name="TextBox 10">
              <a:extLst>
                <a:ext uri="{FF2B5EF4-FFF2-40B4-BE49-F238E27FC236}">
                  <a16:creationId xmlns:a16="http://schemas.microsoft.com/office/drawing/2014/main" id="{71BF9D9C-E294-3E4A-9F69-FA260C9B4F2B}"/>
                </a:ext>
              </a:extLst>
            </p:cNvPr>
            <p:cNvSpPr txBox="1"/>
            <p:nvPr/>
          </p:nvSpPr>
          <p:spPr>
            <a:xfrm>
              <a:off x="6212659" y="3641201"/>
              <a:ext cx="1910525" cy="923330"/>
            </a:xfrm>
            <a:prstGeom prst="rect">
              <a:avLst/>
            </a:prstGeom>
            <a:noFill/>
          </p:spPr>
          <p:txBody>
            <a:bodyPr wrap="square" rtlCol="0">
              <a:spAutoFit/>
            </a:bodyPr>
            <a:lstStyle/>
            <a:p>
              <a:r>
                <a:rPr lang="en-US" sz="1350" dirty="0"/>
                <a:t>At 200 </a:t>
              </a:r>
              <a:r>
                <a:rPr lang="en-US" sz="1350" dirty="0" err="1"/>
                <a:t>kya</a:t>
              </a:r>
              <a:r>
                <a:rPr lang="en-US" sz="1350" dirty="0"/>
                <a:t>, much bigger increase in </a:t>
              </a:r>
              <a:r>
                <a:rPr lang="en-US" sz="1350" dirty="0" err="1"/>
                <a:t>anatomicall</a:t>
              </a:r>
              <a:r>
                <a:rPr lang="en-US" sz="1350" dirty="0"/>
                <a:t> modern human skull size</a:t>
              </a:r>
            </a:p>
          </p:txBody>
        </p:sp>
        <p:sp>
          <p:nvSpPr>
            <p:cNvPr id="12" name="TextBox 11">
              <a:extLst>
                <a:ext uri="{FF2B5EF4-FFF2-40B4-BE49-F238E27FC236}">
                  <a16:creationId xmlns:a16="http://schemas.microsoft.com/office/drawing/2014/main" id="{44CA551A-70CD-A84A-9A33-F97D0E85C991}"/>
                </a:ext>
              </a:extLst>
            </p:cNvPr>
            <p:cNvSpPr txBox="1"/>
            <p:nvPr/>
          </p:nvSpPr>
          <p:spPr>
            <a:xfrm>
              <a:off x="3070672" y="3957632"/>
              <a:ext cx="2223896" cy="507831"/>
            </a:xfrm>
            <a:prstGeom prst="rect">
              <a:avLst/>
            </a:prstGeom>
            <a:noFill/>
          </p:spPr>
          <p:txBody>
            <a:bodyPr wrap="square" rtlCol="0">
              <a:spAutoFit/>
            </a:bodyPr>
            <a:lstStyle/>
            <a:p>
              <a:r>
                <a:rPr lang="en-US" sz="1350" dirty="0"/>
                <a:t>From 2 Mya to 200 </a:t>
              </a:r>
              <a:r>
                <a:rPr lang="en-US" sz="1350" dirty="0" err="1"/>
                <a:t>kya</a:t>
              </a:r>
              <a:r>
                <a:rPr lang="en-US" sz="1350" dirty="0"/>
                <a:t>, slow increase in brain size</a:t>
              </a:r>
            </a:p>
          </p:txBody>
        </p:sp>
      </p:grpSp>
      <p:sp>
        <p:nvSpPr>
          <p:cNvPr id="8" name="Title 1">
            <a:extLst>
              <a:ext uri="{FF2B5EF4-FFF2-40B4-BE49-F238E27FC236}">
                <a16:creationId xmlns:a16="http://schemas.microsoft.com/office/drawing/2014/main" id="{C01545DB-367B-9848-8393-17CC4589B649}"/>
              </a:ext>
            </a:extLst>
          </p:cNvPr>
          <p:cNvSpPr txBox="1">
            <a:spLocks/>
          </p:cNvSpPr>
          <p:nvPr/>
        </p:nvSpPr>
        <p:spPr>
          <a:xfrm>
            <a:off x="599296" y="-35304"/>
            <a:ext cx="8229600" cy="11430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a:r>
              <a:rPr lang="en-US" sz="3200" dirty="0">
                <a:cs typeface="Arial"/>
              </a:rPr>
              <a:t>Changes in human cranial capacity over the past 2M </a:t>
            </a:r>
            <a:r>
              <a:rPr lang="en-US" sz="3200" dirty="0" err="1">
                <a:cs typeface="Arial"/>
              </a:rPr>
              <a:t>yrs</a:t>
            </a:r>
            <a:endParaRPr lang="en-US" sz="3000" dirty="0">
              <a:latin typeface="Arial"/>
              <a:cs typeface="Arial"/>
            </a:endParaRPr>
          </a:p>
        </p:txBody>
      </p:sp>
    </p:spTree>
    <p:extLst>
      <p:ext uri="{BB962C8B-B14F-4D97-AF65-F5344CB8AC3E}">
        <p14:creationId xmlns:p14="http://schemas.microsoft.com/office/powerpoint/2010/main" val="17366278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3B3DF6-BE13-244E-8709-5D25AA6D17FF}"/>
              </a:ext>
            </a:extLst>
          </p:cNvPr>
          <p:cNvSpPr>
            <a:spLocks noGrp="1"/>
          </p:cNvSpPr>
          <p:nvPr>
            <p:ph type="sldNum" sz="quarter" idx="12"/>
          </p:nvPr>
        </p:nvSpPr>
        <p:spPr/>
        <p:txBody>
          <a:bodyPr>
            <a:normAutofit fontScale="85000" lnSpcReduction="20000"/>
          </a:bodyPr>
          <a:lstStyle/>
          <a:p>
            <a:fld id="{34D4DB8D-CF04-2E45-AD72-12F21408BA3E}" type="slidenum">
              <a:rPr lang="en-US" smtClean="0">
                <a:latin typeface="Arial"/>
              </a:rPr>
              <a:pPr/>
              <a:t>61</a:t>
            </a:fld>
            <a:endParaRPr lang="en-US">
              <a:latin typeface="Arial"/>
            </a:endParaRPr>
          </a:p>
        </p:txBody>
      </p:sp>
      <p:sp>
        <p:nvSpPr>
          <p:cNvPr id="6" name="Rectangle 5">
            <a:extLst>
              <a:ext uri="{FF2B5EF4-FFF2-40B4-BE49-F238E27FC236}">
                <a16:creationId xmlns:a16="http://schemas.microsoft.com/office/drawing/2014/main" id="{57CC660B-EA15-BD4B-92C1-7F306346C12D}"/>
              </a:ext>
            </a:extLst>
          </p:cNvPr>
          <p:cNvSpPr/>
          <p:nvPr/>
        </p:nvSpPr>
        <p:spPr>
          <a:xfrm>
            <a:off x="6820525" y="6396335"/>
            <a:ext cx="2323475" cy="276999"/>
          </a:xfrm>
          <a:prstGeom prst="rect">
            <a:avLst/>
          </a:prstGeom>
        </p:spPr>
        <p:txBody>
          <a:bodyPr wrap="square">
            <a:spAutoFit/>
          </a:bodyPr>
          <a:lstStyle/>
          <a:p>
            <a:r>
              <a:rPr lang="en-US" sz="1200" dirty="0">
                <a:solidFill>
                  <a:srgbClr val="000000"/>
                </a:solidFill>
                <a:latin typeface="Arial" pitchFamily="34" charset="0"/>
                <a:cs typeface="Arial" pitchFamily="34" charset="0"/>
              </a:rPr>
              <a:t>(</a:t>
            </a:r>
            <a:r>
              <a:rPr lang="en-US" sz="1200" dirty="0" err="1">
                <a:solidFill>
                  <a:srgbClr val="000000"/>
                </a:solidFill>
                <a:latin typeface="Arial" pitchFamily="34" charset="0"/>
                <a:cs typeface="Arial" pitchFamily="34" charset="0"/>
              </a:rPr>
              <a:t>Enard</a:t>
            </a:r>
            <a:r>
              <a:rPr lang="en-US" sz="1200" dirty="0">
                <a:solidFill>
                  <a:srgbClr val="000000"/>
                </a:solidFill>
                <a:latin typeface="Arial" pitchFamily="34" charset="0"/>
                <a:cs typeface="Arial" pitchFamily="34" charset="0"/>
              </a:rPr>
              <a:t>, </a:t>
            </a:r>
            <a:r>
              <a:rPr lang="en-US" sz="1200" i="1" dirty="0">
                <a:solidFill>
                  <a:srgbClr val="000000"/>
                </a:solidFill>
                <a:latin typeface="Arial" pitchFamily="34" charset="0"/>
                <a:cs typeface="Arial" pitchFamily="34" charset="0"/>
              </a:rPr>
              <a:t>Current Biology</a:t>
            </a:r>
            <a:r>
              <a:rPr lang="en-US" sz="1200" dirty="0">
                <a:solidFill>
                  <a:srgbClr val="000000"/>
                </a:solidFill>
                <a:latin typeface="Arial" pitchFamily="34" charset="0"/>
                <a:cs typeface="Arial" pitchFamily="34" charset="0"/>
              </a:rPr>
              <a:t>, 2016)</a:t>
            </a:r>
          </a:p>
        </p:txBody>
      </p:sp>
      <p:pic>
        <p:nvPicPr>
          <p:cNvPr id="7" name="Picture 6">
            <a:extLst>
              <a:ext uri="{FF2B5EF4-FFF2-40B4-BE49-F238E27FC236}">
                <a16:creationId xmlns:a16="http://schemas.microsoft.com/office/drawing/2014/main" id="{0857D5C6-1FA8-0E49-91A3-230DB74182FE}"/>
              </a:ext>
            </a:extLst>
          </p:cNvPr>
          <p:cNvPicPr>
            <a:picLocks noChangeAspect="1"/>
          </p:cNvPicPr>
          <p:nvPr/>
        </p:nvPicPr>
        <p:blipFill>
          <a:blip r:embed="rId2"/>
          <a:stretch>
            <a:fillRect/>
          </a:stretch>
        </p:blipFill>
        <p:spPr>
          <a:xfrm>
            <a:off x="599296" y="1493900"/>
            <a:ext cx="8229600" cy="4700305"/>
          </a:xfrm>
          <a:prstGeom prst="rect">
            <a:avLst/>
          </a:prstGeom>
        </p:spPr>
      </p:pic>
      <p:sp>
        <p:nvSpPr>
          <p:cNvPr id="8" name="Title 1">
            <a:extLst>
              <a:ext uri="{FF2B5EF4-FFF2-40B4-BE49-F238E27FC236}">
                <a16:creationId xmlns:a16="http://schemas.microsoft.com/office/drawing/2014/main" id="{6C4AA7AC-B87E-3345-A575-6730E49F070F}"/>
              </a:ext>
            </a:extLst>
          </p:cNvPr>
          <p:cNvSpPr txBox="1">
            <a:spLocks/>
          </p:cNvSpPr>
          <p:nvPr/>
        </p:nvSpPr>
        <p:spPr>
          <a:xfrm>
            <a:off x="599296" y="-35304"/>
            <a:ext cx="8229600" cy="11430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a:r>
              <a:rPr lang="en-US" sz="3200" dirty="0">
                <a:cs typeface="Arial"/>
              </a:rPr>
              <a:t>Evidence supporting gene involvement in brain evolution</a:t>
            </a:r>
            <a:endParaRPr lang="en-US" sz="3000" dirty="0">
              <a:latin typeface="Arial"/>
              <a:cs typeface="Arial"/>
            </a:endParaRPr>
          </a:p>
        </p:txBody>
      </p:sp>
    </p:spTree>
    <p:extLst>
      <p:ext uri="{BB962C8B-B14F-4D97-AF65-F5344CB8AC3E}">
        <p14:creationId xmlns:p14="http://schemas.microsoft.com/office/powerpoint/2010/main" val="7794250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0747" y="2234036"/>
            <a:ext cx="6084396" cy="3254243"/>
          </a:xfrm>
          <a:prstGeom prst="rect">
            <a:avLst/>
          </a:prstGeom>
        </p:spPr>
      </p:pic>
      <p:sp>
        <p:nvSpPr>
          <p:cNvPr id="5" name="TextBox 4"/>
          <p:cNvSpPr txBox="1"/>
          <p:nvPr/>
        </p:nvSpPr>
        <p:spPr>
          <a:xfrm>
            <a:off x="6448425" y="6488528"/>
            <a:ext cx="2695575" cy="276999"/>
          </a:xfrm>
          <a:prstGeom prst="rect">
            <a:avLst/>
          </a:prstGeom>
          <a:noFill/>
        </p:spPr>
        <p:txBody>
          <a:bodyPr wrap="square" rtlCol="0">
            <a:spAutoFit/>
          </a:bodyPr>
          <a:lstStyle/>
          <a:p>
            <a:pPr algn="ctr"/>
            <a:r>
              <a:rPr lang="en-US" sz="1200" dirty="0">
                <a:latin typeface="Arial"/>
                <a:cs typeface="Arial"/>
              </a:rPr>
              <a:t>(McCarthy, Nat Review Genet, 2008)</a:t>
            </a:r>
          </a:p>
        </p:txBody>
      </p:sp>
      <p:sp>
        <p:nvSpPr>
          <p:cNvPr id="6" name="Title 1"/>
          <p:cNvSpPr>
            <a:spLocks noGrp="1"/>
          </p:cNvSpPr>
          <p:nvPr>
            <p:ph type="title"/>
          </p:nvPr>
        </p:nvSpPr>
        <p:spPr>
          <a:xfrm>
            <a:off x="599296" y="-35304"/>
            <a:ext cx="8229600" cy="1143000"/>
          </a:xfrm>
        </p:spPr>
        <p:txBody>
          <a:bodyPr>
            <a:normAutofit/>
          </a:bodyPr>
          <a:lstStyle/>
          <a:p>
            <a:r>
              <a:rPr lang="en-US" sz="3000" dirty="0">
                <a:latin typeface="Arial"/>
                <a:cs typeface="Arial"/>
              </a:rPr>
              <a:t>Utility of genetic discovery</a:t>
            </a:r>
          </a:p>
        </p:txBody>
      </p:sp>
    </p:spTree>
    <p:extLst>
      <p:ext uri="{BB962C8B-B14F-4D97-AF65-F5344CB8AC3E}">
        <p14:creationId xmlns:p14="http://schemas.microsoft.com/office/powerpoint/2010/main" val="33357726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r>
              <a:rPr lang="en-US" dirty="0"/>
              <a:t>Each human genome harbors a great deal of genetic variation. </a:t>
            </a:r>
          </a:p>
          <a:p>
            <a:r>
              <a:rPr lang="en-US" dirty="0"/>
              <a:t>Some genetic variation creates changes in human brain structure.</a:t>
            </a:r>
          </a:p>
          <a:p>
            <a:r>
              <a:rPr lang="en-US" dirty="0"/>
              <a:t>Modern genomic methods and large sample sizes have allowed for the discovery of genetic variants influencing human brain structure.</a:t>
            </a:r>
          </a:p>
          <a:p>
            <a:r>
              <a:rPr lang="en-US" dirty="0"/>
              <a:t>The recent explosion of well-replicated genetic variants associated with brain structure will allow new insight into human evolution, neuropsychiatric disease risk, and brain function, if we can interpret them.</a:t>
            </a:r>
          </a:p>
        </p:txBody>
      </p:sp>
      <p:sp>
        <p:nvSpPr>
          <p:cNvPr id="4" name="Title 1"/>
          <p:cNvSpPr>
            <a:spLocks noGrp="1"/>
          </p:cNvSpPr>
          <p:nvPr>
            <p:ph type="title"/>
          </p:nvPr>
        </p:nvSpPr>
        <p:spPr>
          <a:xfrm>
            <a:off x="612648" y="9620"/>
            <a:ext cx="8153400" cy="990600"/>
          </a:xfrm>
        </p:spPr>
        <p:txBody>
          <a:bodyPr>
            <a:noAutofit/>
          </a:bodyPr>
          <a:lstStyle/>
          <a:p>
            <a:r>
              <a:rPr lang="en-US" sz="3000" dirty="0"/>
              <a:t>Conclusions</a:t>
            </a:r>
          </a:p>
        </p:txBody>
      </p:sp>
    </p:spTree>
    <p:extLst>
      <p:ext uri="{BB962C8B-B14F-4D97-AF65-F5344CB8AC3E}">
        <p14:creationId xmlns:p14="http://schemas.microsoft.com/office/powerpoint/2010/main" val="37421342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40CC29-597B-D64B-84E8-EEA948D91952}"/>
              </a:ext>
            </a:extLst>
          </p:cNvPr>
          <p:cNvSpPr>
            <a:spLocks noGrp="1"/>
          </p:cNvSpPr>
          <p:nvPr>
            <p:ph sz="quarter" idx="1"/>
          </p:nvPr>
        </p:nvSpPr>
        <p:spPr/>
        <p:txBody>
          <a:bodyPr>
            <a:normAutofit fontScale="92500" lnSpcReduction="20000"/>
          </a:bodyPr>
          <a:lstStyle/>
          <a:p>
            <a:r>
              <a:rPr lang="en-US" dirty="0"/>
              <a:t>What’s the difference between an allele and a SNP?</a:t>
            </a:r>
          </a:p>
          <a:p>
            <a:r>
              <a:rPr lang="en-US" dirty="0"/>
              <a:t>Why do we use a uniform significance threshold in genome-wide association study?</a:t>
            </a:r>
          </a:p>
          <a:p>
            <a:r>
              <a:rPr lang="en-US" dirty="0"/>
              <a:t>What are two important criteria for a “good” endophenotype?</a:t>
            </a:r>
          </a:p>
          <a:p>
            <a:r>
              <a:rPr lang="en-US" dirty="0"/>
              <a:t>If I increase the number of proliferative progenitors in the developing cortex, what happens to </a:t>
            </a:r>
            <a:r>
              <a:rPr lang="en-US"/>
              <a:t>cortical surface area?</a:t>
            </a:r>
            <a:endParaRPr lang="en-US" dirty="0"/>
          </a:p>
          <a:p>
            <a:r>
              <a:rPr lang="en-US" dirty="0"/>
              <a:t>What are your big questions that we can answer with imaging genetics?</a:t>
            </a:r>
          </a:p>
        </p:txBody>
      </p:sp>
      <p:sp>
        <p:nvSpPr>
          <p:cNvPr id="4" name="Title 1">
            <a:extLst>
              <a:ext uri="{FF2B5EF4-FFF2-40B4-BE49-F238E27FC236}">
                <a16:creationId xmlns:a16="http://schemas.microsoft.com/office/drawing/2014/main" id="{D2591971-F31A-7641-8336-2B08BB2FC7B9}"/>
              </a:ext>
            </a:extLst>
          </p:cNvPr>
          <p:cNvSpPr txBox="1">
            <a:spLocks/>
          </p:cNvSpPr>
          <p:nvPr/>
        </p:nvSpPr>
        <p:spPr>
          <a:xfrm>
            <a:off x="599296" y="-35304"/>
            <a:ext cx="8229600" cy="11430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a:r>
              <a:rPr lang="en-US" sz="3200" dirty="0">
                <a:cs typeface="Arial"/>
              </a:rPr>
              <a:t>Questions!</a:t>
            </a:r>
            <a:endParaRPr lang="en-US" sz="3000" dirty="0">
              <a:latin typeface="Arial"/>
              <a:cs typeface="Arial"/>
            </a:endParaRPr>
          </a:p>
        </p:txBody>
      </p:sp>
    </p:spTree>
    <p:extLst>
      <p:ext uri="{BB962C8B-B14F-4D97-AF65-F5344CB8AC3E}">
        <p14:creationId xmlns:p14="http://schemas.microsoft.com/office/powerpoint/2010/main" val="417507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9296" y="-35304"/>
            <a:ext cx="8229600" cy="1143000"/>
          </a:xfrm>
        </p:spPr>
        <p:txBody>
          <a:bodyPr>
            <a:normAutofit/>
          </a:bodyPr>
          <a:lstStyle/>
          <a:p>
            <a:r>
              <a:rPr lang="en-US" sz="3000" dirty="0">
                <a:latin typeface="Arial"/>
                <a:cs typeface="Arial"/>
              </a:rPr>
              <a:t>Genetic variation across size spectrum</a:t>
            </a:r>
          </a:p>
        </p:txBody>
      </p:sp>
      <p:pic>
        <p:nvPicPr>
          <p:cNvPr id="5" name="Picture 4"/>
          <p:cNvPicPr>
            <a:picLocks noChangeAspect="1"/>
          </p:cNvPicPr>
          <p:nvPr/>
        </p:nvPicPr>
        <p:blipFill>
          <a:blip r:embed="rId3"/>
          <a:stretch>
            <a:fillRect/>
          </a:stretch>
        </p:blipFill>
        <p:spPr>
          <a:xfrm>
            <a:off x="2241976" y="922533"/>
            <a:ext cx="4354404" cy="5935467"/>
          </a:xfrm>
          <a:prstGeom prst="rect">
            <a:avLst/>
          </a:prstGeom>
        </p:spPr>
      </p:pic>
      <p:sp>
        <p:nvSpPr>
          <p:cNvPr id="6" name="TextBox 5"/>
          <p:cNvSpPr txBox="1"/>
          <p:nvPr/>
        </p:nvSpPr>
        <p:spPr>
          <a:xfrm>
            <a:off x="6707345" y="6461699"/>
            <a:ext cx="2564573" cy="276999"/>
          </a:xfrm>
          <a:prstGeom prst="rect">
            <a:avLst/>
          </a:prstGeom>
          <a:noFill/>
        </p:spPr>
        <p:txBody>
          <a:bodyPr wrap="square" rtlCol="0">
            <a:spAutoFit/>
          </a:bodyPr>
          <a:lstStyle/>
          <a:p>
            <a:r>
              <a:rPr lang="en-US" sz="1200" dirty="0">
                <a:latin typeface="Arial"/>
                <a:cs typeface="Arial"/>
              </a:rPr>
              <a:t>(Scherer, Nature Genetics, 2007)</a:t>
            </a:r>
          </a:p>
        </p:txBody>
      </p:sp>
    </p:spTree>
    <p:extLst>
      <p:ext uri="{BB962C8B-B14F-4D97-AF65-F5344CB8AC3E}">
        <p14:creationId xmlns:p14="http://schemas.microsoft.com/office/powerpoint/2010/main" val="2057119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31795" y="1579933"/>
            <a:ext cx="7234635" cy="3821736"/>
          </a:xfrm>
          <a:prstGeom prst="rect">
            <a:avLst/>
          </a:prstGeom>
        </p:spPr>
      </p:pic>
      <p:sp>
        <p:nvSpPr>
          <p:cNvPr id="5" name="Title 1"/>
          <p:cNvSpPr>
            <a:spLocks noGrp="1"/>
          </p:cNvSpPr>
          <p:nvPr>
            <p:ph type="title"/>
          </p:nvPr>
        </p:nvSpPr>
        <p:spPr>
          <a:xfrm>
            <a:off x="599296" y="-35304"/>
            <a:ext cx="8229600" cy="1143000"/>
          </a:xfrm>
        </p:spPr>
        <p:txBody>
          <a:bodyPr>
            <a:normAutofit/>
          </a:bodyPr>
          <a:lstStyle/>
          <a:p>
            <a:r>
              <a:rPr lang="en-US" sz="3000" dirty="0">
                <a:latin typeface="Arial"/>
                <a:cs typeface="Arial"/>
              </a:rPr>
              <a:t>Copy number variations and translocations</a:t>
            </a:r>
          </a:p>
        </p:txBody>
      </p:sp>
      <p:sp>
        <p:nvSpPr>
          <p:cNvPr id="6" name="TextBox 5"/>
          <p:cNvSpPr txBox="1"/>
          <p:nvPr/>
        </p:nvSpPr>
        <p:spPr>
          <a:xfrm>
            <a:off x="6733251" y="6363304"/>
            <a:ext cx="2564573" cy="276999"/>
          </a:xfrm>
          <a:prstGeom prst="rect">
            <a:avLst/>
          </a:prstGeom>
          <a:noFill/>
        </p:spPr>
        <p:txBody>
          <a:bodyPr wrap="square" rtlCol="0">
            <a:spAutoFit/>
          </a:bodyPr>
          <a:lstStyle/>
          <a:p>
            <a:pPr algn="ctr"/>
            <a:r>
              <a:rPr lang="en-US" sz="1200" dirty="0">
                <a:latin typeface="Arial"/>
                <a:cs typeface="Arial"/>
              </a:rPr>
              <a:t>(de la Torre, Nat Med, 2016)</a:t>
            </a:r>
          </a:p>
        </p:txBody>
      </p:sp>
      <p:sp>
        <p:nvSpPr>
          <p:cNvPr id="7" name="TextBox 6"/>
          <p:cNvSpPr txBox="1"/>
          <p:nvPr/>
        </p:nvSpPr>
        <p:spPr>
          <a:xfrm>
            <a:off x="1581058" y="5546880"/>
            <a:ext cx="6643898" cy="369332"/>
          </a:xfrm>
          <a:prstGeom prst="rect">
            <a:avLst/>
          </a:prstGeom>
          <a:noFill/>
        </p:spPr>
        <p:txBody>
          <a:bodyPr wrap="square" rtlCol="0">
            <a:spAutoFit/>
          </a:bodyPr>
          <a:lstStyle/>
          <a:p>
            <a:r>
              <a:rPr lang="en-US" dirty="0"/>
              <a:t>The currently most commonly studied structural variants</a:t>
            </a:r>
          </a:p>
        </p:txBody>
      </p:sp>
    </p:spTree>
    <p:extLst>
      <p:ext uri="{BB962C8B-B14F-4D97-AF65-F5344CB8AC3E}">
        <p14:creationId xmlns:p14="http://schemas.microsoft.com/office/powerpoint/2010/main" val="1453636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972780"/>
            <a:ext cx="9144000" cy="1648095"/>
          </a:xfrm>
          <a:prstGeom prst="rect">
            <a:avLst/>
          </a:prstGeom>
        </p:spPr>
      </p:pic>
      <p:sp>
        <p:nvSpPr>
          <p:cNvPr id="5" name="TextBox 4"/>
          <p:cNvSpPr txBox="1"/>
          <p:nvPr/>
        </p:nvSpPr>
        <p:spPr>
          <a:xfrm>
            <a:off x="6733251" y="6363304"/>
            <a:ext cx="2564573" cy="276999"/>
          </a:xfrm>
          <a:prstGeom prst="rect">
            <a:avLst/>
          </a:prstGeom>
          <a:noFill/>
        </p:spPr>
        <p:txBody>
          <a:bodyPr wrap="square" rtlCol="0">
            <a:spAutoFit/>
          </a:bodyPr>
          <a:lstStyle/>
          <a:p>
            <a:pPr algn="ctr"/>
            <a:r>
              <a:rPr lang="en-US" sz="1200" dirty="0">
                <a:latin typeface="Arial"/>
                <a:cs typeface="Arial"/>
              </a:rPr>
              <a:t>(de la Torre, Nat Med, 2016)</a:t>
            </a:r>
          </a:p>
        </p:txBody>
      </p:sp>
      <p:sp>
        <p:nvSpPr>
          <p:cNvPr id="6" name="Title 1"/>
          <p:cNvSpPr>
            <a:spLocks noGrp="1"/>
          </p:cNvSpPr>
          <p:nvPr>
            <p:ph type="title"/>
          </p:nvPr>
        </p:nvSpPr>
        <p:spPr>
          <a:xfrm>
            <a:off x="599296" y="-35304"/>
            <a:ext cx="8229600" cy="1143000"/>
          </a:xfrm>
        </p:spPr>
        <p:txBody>
          <a:bodyPr>
            <a:normAutofit/>
          </a:bodyPr>
          <a:lstStyle/>
          <a:p>
            <a:r>
              <a:rPr lang="en-US" sz="3000" dirty="0" err="1">
                <a:latin typeface="Arial"/>
                <a:cs typeface="Arial"/>
              </a:rPr>
              <a:t>Exonic</a:t>
            </a:r>
            <a:r>
              <a:rPr lang="en-US" sz="3000" dirty="0">
                <a:latin typeface="Arial"/>
                <a:cs typeface="Arial"/>
              </a:rPr>
              <a:t> and </a:t>
            </a:r>
            <a:r>
              <a:rPr lang="en-US" sz="3000" dirty="0" err="1">
                <a:latin typeface="Arial"/>
                <a:cs typeface="Arial"/>
              </a:rPr>
              <a:t>intronic</a:t>
            </a:r>
            <a:r>
              <a:rPr lang="en-US" sz="3000" dirty="0">
                <a:latin typeface="Arial"/>
                <a:cs typeface="Arial"/>
              </a:rPr>
              <a:t> variation</a:t>
            </a:r>
          </a:p>
        </p:txBody>
      </p:sp>
      <p:sp>
        <p:nvSpPr>
          <p:cNvPr id="7" name="TextBox 6"/>
          <p:cNvSpPr txBox="1"/>
          <p:nvPr/>
        </p:nvSpPr>
        <p:spPr>
          <a:xfrm>
            <a:off x="293748" y="3818880"/>
            <a:ext cx="8535148" cy="646331"/>
          </a:xfrm>
          <a:prstGeom prst="rect">
            <a:avLst/>
          </a:prstGeom>
          <a:noFill/>
        </p:spPr>
        <p:txBody>
          <a:bodyPr wrap="square" rtlCol="0">
            <a:spAutoFit/>
          </a:bodyPr>
          <a:lstStyle/>
          <a:p>
            <a:pPr marL="285750" indent="-285750">
              <a:buFont typeface="Arial"/>
              <a:buChar char="•"/>
            </a:pPr>
            <a:r>
              <a:rPr lang="en-US" dirty="0"/>
              <a:t>~97% of the genome does not code for protein (either </a:t>
            </a:r>
            <a:r>
              <a:rPr lang="en-US" dirty="0" err="1"/>
              <a:t>intergenic</a:t>
            </a:r>
            <a:r>
              <a:rPr lang="en-US" dirty="0"/>
              <a:t> or </a:t>
            </a:r>
            <a:r>
              <a:rPr lang="en-US" dirty="0" err="1"/>
              <a:t>intronic</a:t>
            </a:r>
            <a:r>
              <a:rPr lang="en-US" dirty="0"/>
              <a:t>)</a:t>
            </a:r>
          </a:p>
          <a:p>
            <a:pPr marL="285750" indent="-285750">
              <a:buFont typeface="Arial"/>
              <a:buChar char="•"/>
            </a:pPr>
            <a:r>
              <a:rPr lang="en-US" dirty="0"/>
              <a:t>Mutations in protein coding regions often are easier to functionally interpret</a:t>
            </a:r>
          </a:p>
        </p:txBody>
      </p:sp>
    </p:spTree>
    <p:extLst>
      <p:ext uri="{BB962C8B-B14F-4D97-AF65-F5344CB8AC3E}">
        <p14:creationId xmlns:p14="http://schemas.microsoft.com/office/powerpoint/2010/main" val="31382024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39073</TotalTime>
  <Words>3930</Words>
  <Application>Microsoft Macintosh PowerPoint</Application>
  <PresentationFormat>On-screen Show (4:3)</PresentationFormat>
  <Paragraphs>415</Paragraphs>
  <Slides>64</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64</vt:i4>
      </vt:variant>
    </vt:vector>
  </HeadingPairs>
  <TitlesOfParts>
    <vt:vector size="72" baseType="lpstr">
      <vt:lpstr>Arial</vt:lpstr>
      <vt:lpstr>Arial</vt:lpstr>
      <vt:lpstr>Calibri</vt:lpstr>
      <vt:lpstr>Times New Roman</vt:lpstr>
      <vt:lpstr>Wingdings</vt:lpstr>
      <vt:lpstr>Wingdings 2</vt:lpstr>
      <vt:lpstr>Median</vt:lpstr>
      <vt:lpstr>Office Theme</vt:lpstr>
      <vt:lpstr>PowerPoint Presentation</vt:lpstr>
      <vt:lpstr>Human genetics</vt:lpstr>
      <vt:lpstr>Outline</vt:lpstr>
      <vt:lpstr>Human genetics: terminology</vt:lpstr>
      <vt:lpstr>Human genetics: terminology</vt:lpstr>
      <vt:lpstr>PowerPoint Presentation</vt:lpstr>
      <vt:lpstr>Genetic variation across size spectrum</vt:lpstr>
      <vt:lpstr>Copy number variations and translocations</vt:lpstr>
      <vt:lpstr>Exonic and intronic variation</vt:lpstr>
      <vt:lpstr>How many variants exist in each individual?</vt:lpstr>
      <vt:lpstr>Frequency of variants</vt:lpstr>
      <vt:lpstr>Linkage disequilibrium</vt:lpstr>
      <vt:lpstr>The history of mutations</vt:lpstr>
      <vt:lpstr>Somatic vs Germline Mutations</vt:lpstr>
      <vt:lpstr>Relevance of genetic variation to brain structure</vt:lpstr>
      <vt:lpstr>Outline</vt:lpstr>
      <vt:lpstr>Some big questions in imaging genetics</vt:lpstr>
      <vt:lpstr>Outline</vt:lpstr>
      <vt:lpstr>Twins and heritability</vt:lpstr>
      <vt:lpstr>Common misconceptions about heritability</vt:lpstr>
      <vt:lpstr>Most well-measured traits are heritable</vt:lpstr>
      <vt:lpstr>Heritability of human brain structure</vt:lpstr>
      <vt:lpstr>Heritability of human brain function</vt:lpstr>
      <vt:lpstr>Outline</vt:lpstr>
      <vt:lpstr>Assumptions of early imaging genetic studies</vt:lpstr>
      <vt:lpstr>Crisis of reproducibility in imaging genetics</vt:lpstr>
      <vt:lpstr>Solving the crisis of reproducibility</vt:lpstr>
      <vt:lpstr>Different genotyping methods for different types of variants</vt:lpstr>
      <vt:lpstr>Rare variants associated with human brain structure alterations</vt:lpstr>
      <vt:lpstr>Balanced chromosomal translocation leading to microcephaly</vt:lpstr>
      <vt:lpstr>Different genotyping methods for different types of variants</vt:lpstr>
      <vt:lpstr>Tag SNPs</vt:lpstr>
      <vt:lpstr>Genome-wide association studies: Genotyping</vt:lpstr>
      <vt:lpstr>Genome-wide association studies: Association</vt:lpstr>
      <vt:lpstr>Genome-wide association studies: Manhattans</vt:lpstr>
      <vt:lpstr>Associated locus - interpretation</vt:lpstr>
      <vt:lpstr>Common variant associations to brain structure</vt:lpstr>
      <vt:lpstr>A locus of interest</vt:lpstr>
      <vt:lpstr>Different genotyping methods for different types of variants</vt:lpstr>
      <vt:lpstr>Next generation sequencing</vt:lpstr>
      <vt:lpstr>Exome sequencing</vt:lpstr>
      <vt:lpstr>How to find genetic variation with next generation sequencing</vt:lpstr>
      <vt:lpstr>Association testing in exome or genome seq</vt:lpstr>
      <vt:lpstr>Whole genome/exome sequencing in imaging genetics</vt:lpstr>
      <vt:lpstr>Outline</vt:lpstr>
      <vt:lpstr>Some big questions in imaging genetics</vt:lpstr>
      <vt:lpstr>PowerPoint Presentation</vt:lpstr>
      <vt:lpstr>What questions can we answer with endophenotypes?</vt:lpstr>
      <vt:lpstr>Effect sizes in brain structure GWAS</vt:lpstr>
      <vt:lpstr>PowerPoint Presentation</vt:lpstr>
      <vt:lpstr>PowerPoint Presentation</vt:lpstr>
      <vt:lpstr>PowerPoint Presentation</vt:lpstr>
      <vt:lpstr>Some big questions in imaging genetics</vt:lpstr>
      <vt:lpstr>What developmental processes affect brain structure?</vt:lpstr>
      <vt:lpstr>Radial unit hypothesis</vt:lpstr>
      <vt:lpstr>Common variants alter gene regulation of neural progenitors to influence adult brain</vt:lpstr>
      <vt:lpstr>Some big questions in imaging genetics</vt:lpstr>
      <vt:lpstr>PowerPoint Presentation</vt:lpstr>
      <vt:lpstr>PowerPoint Presentation</vt:lpstr>
      <vt:lpstr>PowerPoint Presentation</vt:lpstr>
      <vt:lpstr>PowerPoint Presentation</vt:lpstr>
      <vt:lpstr>Utility of genetic discovery</vt:lpstr>
      <vt:lpstr>Conclusions</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Stein</dc:creator>
  <cp:lastModifiedBy>Stein, Jason Louis</cp:lastModifiedBy>
  <cp:revision>750</cp:revision>
  <dcterms:created xsi:type="dcterms:W3CDTF">2014-09-05T17:20:08Z</dcterms:created>
  <dcterms:modified xsi:type="dcterms:W3CDTF">2018-06-22T13:16:41Z</dcterms:modified>
</cp:coreProperties>
</file>